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5" r:id="rId2"/>
    <p:sldId id="399" r:id="rId3"/>
    <p:sldId id="400" r:id="rId4"/>
    <p:sldId id="401" r:id="rId5"/>
    <p:sldId id="419" r:id="rId6"/>
    <p:sldId id="420" r:id="rId7"/>
    <p:sldId id="418" r:id="rId8"/>
    <p:sldId id="422" r:id="rId9"/>
    <p:sldId id="402" r:id="rId10"/>
    <p:sldId id="403" r:id="rId11"/>
    <p:sldId id="404" r:id="rId12"/>
    <p:sldId id="405" r:id="rId13"/>
    <p:sldId id="415" r:id="rId14"/>
    <p:sldId id="406" r:id="rId15"/>
    <p:sldId id="407" r:id="rId16"/>
    <p:sldId id="408" r:id="rId17"/>
    <p:sldId id="409" r:id="rId18"/>
    <p:sldId id="416" r:id="rId19"/>
    <p:sldId id="410" r:id="rId20"/>
    <p:sldId id="397" r:id="rId21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FF3300"/>
    <a:srgbClr val="FF0066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5" autoAdjust="0"/>
    <p:restoredTop sz="99489" autoAdjust="0"/>
  </p:normalViewPr>
  <p:slideViewPr>
    <p:cSldViewPr showGuides="1">
      <p:cViewPr>
        <p:scale>
          <a:sx n="80" d="100"/>
          <a:sy n="80" d="100"/>
        </p:scale>
        <p:origin x="-1434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554"/>
    </p:cViewPr>
  </p:sorterViewPr>
  <p:notesViewPr>
    <p:cSldViewPr showGuides="1">
      <p:cViewPr varScale="1">
        <p:scale>
          <a:sx n="64" d="100"/>
          <a:sy n="64" d="100"/>
        </p:scale>
        <p:origin x="-2916" y="-114"/>
      </p:cViewPr>
      <p:guideLst>
        <p:guide orient="horz" pos="3225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2"/>
            <a:ext cx="3080891" cy="511395"/>
          </a:xfrm>
          <a:prstGeom prst="rect">
            <a:avLst/>
          </a:prstGeom>
          <a:noFill/>
          <a:ln>
            <a:noFill/>
          </a:ln>
        </p:spPr>
        <p:txBody>
          <a:bodyPr vert="horz" wrap="none" lIns="85470" tIns="42735" rIns="85470" bIns="42735" anchorCtr="0" compatLnSpc="0"/>
          <a:lstStyle/>
          <a:p>
            <a:pPr hangingPunct="0">
              <a:defRPr sz="1400"/>
            </a:pPr>
            <a:endParaRPr lang="fr-FR" sz="1300" dirty="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018377" y="2"/>
            <a:ext cx="3080891" cy="511395"/>
          </a:xfrm>
          <a:prstGeom prst="rect">
            <a:avLst/>
          </a:prstGeom>
          <a:noFill/>
          <a:ln>
            <a:noFill/>
          </a:ln>
        </p:spPr>
        <p:txBody>
          <a:bodyPr vert="horz" wrap="none" lIns="85470" tIns="42735" rIns="85470" bIns="42735" anchorCtr="0" compatLnSpc="0"/>
          <a:lstStyle/>
          <a:p>
            <a:pPr algn="r" hangingPunct="0">
              <a:defRPr sz="1400"/>
            </a:pPr>
            <a:fld id="{5878DDEF-5B3B-4E76-9EFD-ADCE83BFE8FC}" type="datetimeFigureOut">
              <a:t>24/04/2015</a:t>
            </a:fld>
            <a:endParaRPr lang="fr-FR" sz="1300" dirty="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9723054"/>
            <a:ext cx="3080891" cy="511395"/>
          </a:xfrm>
          <a:prstGeom prst="rect">
            <a:avLst/>
          </a:prstGeom>
          <a:noFill/>
          <a:ln>
            <a:noFill/>
          </a:ln>
        </p:spPr>
        <p:txBody>
          <a:bodyPr vert="horz" wrap="none" lIns="85470" tIns="42735" rIns="85470" bIns="42735" anchor="b" anchorCtr="0" compatLnSpc="0"/>
          <a:lstStyle/>
          <a:p>
            <a:pPr hangingPunct="0">
              <a:defRPr sz="1400"/>
            </a:pPr>
            <a:r>
              <a:rPr lang="fr-FR" sz="1300">
                <a:latin typeface="Arial" pitchFamily="18"/>
                <a:ea typeface="Microsoft YaHei" pitchFamily="2"/>
                <a:cs typeface="Mangal" pitchFamily="2"/>
              </a:rPr>
              <a:t>Christophe Hortus</a:t>
            </a:r>
            <a:endParaRPr lang="fr-FR" sz="1300" dirty="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018377" y="9723054"/>
            <a:ext cx="3080891" cy="511395"/>
          </a:xfrm>
          <a:prstGeom prst="rect">
            <a:avLst/>
          </a:prstGeom>
          <a:noFill/>
          <a:ln>
            <a:noFill/>
          </a:ln>
        </p:spPr>
        <p:txBody>
          <a:bodyPr vert="horz" wrap="none" lIns="85470" tIns="42735" rIns="85470" bIns="42735" anchor="b" anchorCtr="0" compatLnSpc="0"/>
          <a:lstStyle/>
          <a:p>
            <a:pPr algn="r" hangingPunct="0">
              <a:defRPr sz="1400"/>
            </a:pPr>
            <a:fld id="{1CFBA4DB-B6E8-49D0-BB40-86B1BBE01F9D}" type="slidenum">
              <a:t>‹N°›</a:t>
            </a:fld>
            <a:endParaRPr lang="fr-FR" sz="1300" dirty="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7646849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838200"/>
            <a:ext cx="5508625" cy="4132263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89546" y="5235247"/>
            <a:ext cx="6315985" cy="495951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2"/>
            <a:ext cx="3426250" cy="55072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5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468825" y="2"/>
            <a:ext cx="3426250" cy="55072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5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0AF4B7F-CFD8-4AE8-ABE3-66BA789E16E5}" type="datetimeFigureOut">
              <a:t>24/04/2015</a:t>
            </a:fld>
            <a:endParaRPr lang="fr-FR" dirty="0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470862"/>
            <a:ext cx="3426250" cy="55072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5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r>
              <a:rPr lang="fr-FR" smtClean="0"/>
              <a:t>Christophe Hortus</a:t>
            </a:r>
            <a:endParaRPr lang="fr-FR" dirty="0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468825" y="10470862"/>
            <a:ext cx="3426250" cy="55072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5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9CF45D1-7689-4034-A501-87FDE1A793E5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73875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9CF45D1-7689-4034-A501-87FDE1A793E5}" type="slidenum">
              <a:rPr lang="fr-FR" smtClean="0"/>
              <a:t>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fr-FR" smtClean="0"/>
              <a:t>Christophe Hortus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5233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69919" indent="-296123"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184491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658287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2132084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605880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3079676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553473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4027269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D78D9B-FC32-4377-AC7E-BEAE0BC19C3B}" type="slidenum">
              <a:rPr lang="fr-FR" sz="1200"/>
              <a:pPr/>
              <a:t>10</a:t>
            </a:fld>
            <a:endParaRPr lang="fr-FR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4022937" y="9722534"/>
            <a:ext cx="3076363" cy="51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1" tIns="47375" rIns="94751" bIns="47375" anchor="b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069BFBB-71C7-43BF-802C-F7731C759395}" type="slidenum">
              <a:rPr lang="fr-FR" sz="1200"/>
              <a:pPr algn="r"/>
              <a:t>11</a:t>
            </a:fld>
            <a:endParaRPr lang="fr-FR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4022937" y="9722534"/>
            <a:ext cx="3076363" cy="51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1" tIns="47375" rIns="94751" bIns="47375" anchor="b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2AEB684-79E1-41DA-B160-A4898F4A0806}" type="slidenum">
              <a:rPr lang="fr-FR" sz="1200"/>
              <a:pPr algn="r"/>
              <a:t>12</a:t>
            </a:fld>
            <a:endParaRPr lang="fr-FR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69919" indent="-296123"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184491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658287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2132084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605880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3079676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553473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4027269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4811DA-E691-4E36-9E99-8A53AE168196}" type="slidenum">
              <a:rPr lang="fr-FR" sz="1200"/>
              <a:pPr/>
              <a:t>14</a:t>
            </a:fld>
            <a:endParaRPr lang="fr-FR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4022937" y="9722534"/>
            <a:ext cx="3076363" cy="51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1" tIns="47375" rIns="94751" bIns="47375" anchor="b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50D6AAF-0A32-4DEC-9EA2-72A9D78910D5}" type="slidenum">
              <a:rPr lang="fr-FR" sz="1200"/>
              <a:pPr algn="r"/>
              <a:t>15</a:t>
            </a:fld>
            <a:endParaRPr lang="fr-FR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4022937" y="9722534"/>
            <a:ext cx="3076363" cy="51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1" tIns="47375" rIns="94751" bIns="47375" anchor="b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4ED4DF4-FB9B-4189-B023-EB5807A81F1F}" type="slidenum">
              <a:rPr lang="fr-FR" sz="1200"/>
              <a:pPr algn="r"/>
              <a:t>16</a:t>
            </a:fld>
            <a:endParaRPr lang="fr-FR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4022937" y="9722534"/>
            <a:ext cx="3076363" cy="51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1" tIns="47375" rIns="94751" bIns="47375" anchor="b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DA407FB5-F57C-4B90-A280-10E307097627}" type="slidenum">
              <a:rPr lang="fr-FR" sz="1200"/>
              <a:pPr algn="r"/>
              <a:t>17</a:t>
            </a:fld>
            <a:endParaRPr lang="fr-FR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69919" indent="-296123"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184491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658287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2132084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605880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3079676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553473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4027269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D83069-6FDC-44A2-AB97-7F3C543ACF81}" type="slidenum">
              <a:rPr lang="fr-FR" sz="1200"/>
              <a:pPr/>
              <a:t>19</a:t>
            </a:fld>
            <a:endParaRPr lang="fr-FR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69919" indent="-296123"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184491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658287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2132084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605880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3079676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553473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4027269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5CBE368-E15B-42D7-99D5-F261CA581320}" type="slidenum">
              <a:rPr lang="fr-FR" sz="1200"/>
              <a:pPr/>
              <a:t>2</a:t>
            </a:fld>
            <a:endParaRPr lang="fr-FR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4022937" y="9722534"/>
            <a:ext cx="3076363" cy="51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1" tIns="47375" rIns="94751" bIns="47375" anchor="b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0260298-00B8-454C-A2C6-8DB053164120}" type="slidenum">
              <a:rPr lang="fr-FR" sz="1200"/>
              <a:pPr algn="r"/>
              <a:t>3</a:t>
            </a:fld>
            <a:endParaRPr lang="fr-FR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4022937" y="9722534"/>
            <a:ext cx="3076363" cy="51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1" tIns="47375" rIns="94751" bIns="47375" anchor="b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31315C9-15C9-4061-AD74-C17960628DF1}" type="slidenum">
              <a:rPr lang="fr-FR" sz="1200"/>
              <a:pPr algn="r"/>
              <a:t>4</a:t>
            </a:fld>
            <a:endParaRPr lang="fr-FR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4022937" y="9722534"/>
            <a:ext cx="3076363" cy="51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1" tIns="47375" rIns="94751" bIns="47375" anchor="b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31315C9-15C9-4061-AD74-C17960628DF1}" type="slidenum">
              <a:rPr lang="fr-FR" sz="1200"/>
              <a:pPr algn="r"/>
              <a:t>5</a:t>
            </a:fld>
            <a:endParaRPr lang="fr-FR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4022937" y="9722534"/>
            <a:ext cx="3076363" cy="51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1" tIns="47375" rIns="94751" bIns="47375" anchor="b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31315C9-15C9-4061-AD74-C17960628DF1}" type="slidenum">
              <a:rPr lang="fr-FR" sz="1200"/>
              <a:pPr algn="r"/>
              <a:t>6</a:t>
            </a:fld>
            <a:endParaRPr lang="fr-FR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69919" indent="-296123"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184491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658287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2132084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605880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3079676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553473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4027269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F8A87A-F795-4193-B0CB-312ECD903227}" type="slidenum">
              <a:rPr lang="fr-FR" sz="1200"/>
              <a:pPr/>
              <a:t>7</a:t>
            </a:fld>
            <a:endParaRPr lang="fr-FR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69919" indent="-296123"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184491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658287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2132084" indent="-236898"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605880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3079676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553473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4027269" indent="-23689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F8A87A-F795-4193-B0CB-312ECD903227}" type="slidenum">
              <a:rPr lang="fr-FR" sz="1200"/>
              <a:pPr/>
              <a:t>8</a:t>
            </a:fld>
            <a:endParaRPr lang="fr-FR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4022937" y="9722534"/>
            <a:ext cx="3076363" cy="51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1" tIns="47375" rIns="94751" bIns="47375" anchor="b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EBE79B2-4E94-429E-A88D-BB8F6E909482}" type="slidenum">
              <a:rPr lang="fr-FR" sz="1200"/>
              <a:pPr algn="r"/>
              <a:t>9</a:t>
            </a:fld>
            <a:endParaRPr lang="fr-FR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CNAM – Mardi 18 novembre 2014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</p:spPr>
        <p:txBody>
          <a:bodyPr/>
          <a:lstStyle/>
          <a:p>
            <a:pPr lvl="0"/>
            <a:fld id="{266BB79E-BB88-4E97-A77D-8C63F45E9F42}" type="slidenum">
              <a:t>‹N°›</a:t>
            </a:fld>
            <a:endParaRPr lang="fr-FR" dirty="0"/>
          </a:p>
        </p:txBody>
      </p:sp>
      <p:pic>
        <p:nvPicPr>
          <p:cNvPr id="7" name="Picture 2" descr="\\CCIP.FR\DFS$\USERS\naury\PROFIL\Desktop\PRODUIT EDITION_2013\Masque Powerpoint charté\masque power-poin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4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96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CNAM – Mardi 18 novembre 2014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</p:spPr>
        <p:txBody>
          <a:bodyPr/>
          <a:lstStyle/>
          <a:p>
            <a:pPr lvl="0"/>
            <a:fld id="{F21EF4D9-7E80-4336-8C53-F852BD00C5DE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608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78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78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CNAM – Mardi 18 novembre 2014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</p:spPr>
        <p:txBody>
          <a:bodyPr/>
          <a:lstStyle/>
          <a:p>
            <a:pPr lvl="0"/>
            <a:fld id="{216502E1-9FB6-4D95-A4C4-75715103E62F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643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5725" y="6296025"/>
            <a:ext cx="5267325" cy="314325"/>
          </a:xfrm>
          <a:pattFill prst="pct5">
            <a:fgClr>
              <a:schemeClr val="bg1"/>
            </a:fgClr>
            <a:bgClr>
              <a:schemeClr val="bg1"/>
            </a:bgClr>
          </a:pattFill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fr-FR" smtClean="0"/>
              <a:t>CNAM – Mardi 18 novembre 2014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076950" y="6200775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EC80-AC71-40ED-990F-789CE55E8C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63368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5725" y="6296025"/>
            <a:ext cx="5267325" cy="314325"/>
          </a:xfrm>
          <a:pattFill prst="pct5">
            <a:fgClr>
              <a:schemeClr val="bg1"/>
            </a:fgClr>
            <a:bgClr>
              <a:schemeClr val="bg1"/>
            </a:bgClr>
          </a:pattFill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fr-FR" smtClean="0"/>
              <a:t>CNAM – Mardi 18 novembre 2014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076950" y="6200775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EC80-AC71-40ED-990F-789CE55E8C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59732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5725" y="6296025"/>
            <a:ext cx="5267325" cy="314325"/>
          </a:xfrm>
          <a:pattFill prst="pct5">
            <a:fgClr>
              <a:schemeClr val="bg1"/>
            </a:fgClr>
            <a:bgClr>
              <a:schemeClr val="bg1"/>
            </a:bgClr>
          </a:pattFill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fr-FR" smtClean="0"/>
              <a:t>CNAM – Mardi 18 novembre 2014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076950" y="6200775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EC80-AC71-40ED-990F-789CE55E8C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043714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5725" y="6296025"/>
            <a:ext cx="5267325" cy="314325"/>
          </a:xfrm>
          <a:pattFill prst="pct5">
            <a:fgClr>
              <a:schemeClr val="bg1"/>
            </a:fgClr>
            <a:bgClr>
              <a:schemeClr val="bg1"/>
            </a:bgClr>
          </a:pattFill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fr-FR" smtClean="0"/>
              <a:t>CNAM – Mardi 18 novembre 2014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076950" y="6200775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EC80-AC71-40ED-990F-789CE55E8C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52357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314600" cy="888904"/>
          </a:xfrm>
        </p:spPr>
        <p:txBody>
          <a:bodyPr/>
          <a:lstStyle/>
          <a:p>
            <a:r>
              <a:rPr lang="fr-FR" smtClean="0"/>
              <a:t>CNAM – Mardi 18 novembre 2014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078" y="6356520"/>
            <a:ext cx="3032097" cy="816896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</p:spPr>
        <p:txBody>
          <a:bodyPr/>
          <a:lstStyle/>
          <a:p>
            <a:pPr lvl="0"/>
            <a:fld id="{13DE7F3F-CE98-4FCA-832E-8724015CD0BB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180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CNAM – Mardi 18 novembre 2014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</p:spPr>
        <p:txBody>
          <a:bodyPr/>
          <a:lstStyle/>
          <a:p>
            <a:pPr lvl="0"/>
            <a:fld id="{E9920C5E-E29B-4F71-8E33-D7EAFFFEB914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147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CNAM – Mardi 18 novembre 2014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</p:spPr>
        <p:txBody>
          <a:bodyPr/>
          <a:lstStyle/>
          <a:p>
            <a:pPr lvl="0"/>
            <a:fld id="{FCA9A64C-0620-49F6-A701-761D67ACEE04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237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CNAM – Mardi 18 novembre 2014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</p:spPr>
        <p:txBody>
          <a:bodyPr/>
          <a:lstStyle/>
          <a:p>
            <a:pPr lvl="0"/>
            <a:fld id="{F8B16AE1-0DB8-4AF7-ABAB-9EFC8995782F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519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CNAM – Mardi 18 novembre 2014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</p:spPr>
        <p:txBody>
          <a:bodyPr/>
          <a:lstStyle/>
          <a:p>
            <a:pPr lvl="0"/>
            <a:fld id="{12C14D3D-1095-4E86-AE48-24B74E59A9EF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976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fr-FR" smtClean="0"/>
              <a:t>CNAM – Mardi 18 novembre 2014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771800" y="6381328"/>
            <a:ext cx="2808311" cy="364679"/>
          </a:xfrm>
        </p:spPr>
        <p:txBody>
          <a:bodyPr/>
          <a:lstStyle>
            <a:lvl1pPr>
              <a:defRPr sz="1200"/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257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CNAM – Mardi 18 novembre 2014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</p:spPr>
        <p:txBody>
          <a:bodyPr/>
          <a:lstStyle/>
          <a:p>
            <a:pPr lvl="0"/>
            <a:fld id="{8F336087-2102-4BB7-97DD-89FDF1F1FE20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092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CNAM – Mardi 18 novembre 2014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</p:spPr>
        <p:txBody>
          <a:bodyPr/>
          <a:lstStyle/>
          <a:p>
            <a:pPr lvl="0"/>
            <a:fld id="{55146926-956B-46FF-BF87-D688205EEE4A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971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 userDrawn="1"/>
        </p:nvPicPr>
        <p:blipFill>
          <a:blip r:embed="rId17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40" y="0"/>
            <a:ext cx="914364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e la date 1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242592" cy="888904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algn="l" rtl="0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800" b="1" i="0" u="none" strike="noStrike" kern="1200" spc="0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defRPr>
            </a:lvl1pPr>
          </a:lstStyle>
          <a:p>
            <a:r>
              <a:rPr lang="fr-FR" smtClean="0"/>
              <a:t>CNAM – Mardi 18 novembre 2014</a:t>
            </a:r>
            <a:endParaRPr lang="fr-FR" dirty="0"/>
          </a:p>
        </p:txBody>
      </p:sp>
      <p:sp>
        <p:nvSpPr>
          <p:cNvPr id="4" name="Espace réservé du pied de page 2"/>
          <p:cNvSpPr txBox="1">
            <a:spLocks noGrp="1"/>
          </p:cNvSpPr>
          <p:nvPr>
            <p:ph type="ftr" sz="quarter" idx="3"/>
          </p:nvPr>
        </p:nvSpPr>
        <p:spPr>
          <a:xfrm>
            <a:off x="3124078" y="6356520"/>
            <a:ext cx="3032097" cy="816896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algn="l" rtl="0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800" b="1" i="0" u="none" strike="noStrike" kern="1200" spc="0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defRPr>
            </a:lvl1pPr>
          </a:lstStyle>
          <a:p>
            <a:endParaRPr lang="it-IT" dirty="0"/>
          </a:p>
        </p:txBody>
      </p:sp>
      <p:sp>
        <p:nvSpPr>
          <p:cNvPr id="6" name="Espace réservé du titre 5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 dirty="0"/>
          </a:p>
        </p:txBody>
      </p:sp>
      <p:sp>
        <p:nvSpPr>
          <p:cNvPr id="7" name="Espace réservé du texte 6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Microsoft YaHei"/>
                <a:cs typeface="Mangal"/>
              </a:defRPr>
            </a:defPPr>
            <a:lvl1pPr marL="432000" lvl="0" indent="-324000" algn="l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Microsoft YaHei"/>
                <a:cs typeface="Mangal"/>
              </a:defRPr>
            </a:lvl1pPr>
            <a:lvl2pPr marL="864000" lvl="1" indent="-324000" algn="l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Microsoft YaHei"/>
                <a:cs typeface="Microsoft YaHei"/>
              </a:defRPr>
            </a:lvl2pPr>
            <a:lvl3pPr marL="1295999" lvl="2" indent="-288000" algn="l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Microsoft YaHei"/>
                <a:cs typeface="Microsoft YaHei"/>
              </a:defRPr>
            </a:lvl3pPr>
            <a:lvl4pPr marL="1728000" lvl="3" indent="-216000" algn="l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Microsoft YaHei"/>
                <a:cs typeface="Microsoft YaHei"/>
              </a:defRPr>
            </a:lvl4pPr>
            <a:lvl5pPr marL="2160000" lvl="4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Microsoft YaHei"/>
                <a:cs typeface="Microsoft YaHei"/>
              </a:defRPr>
            </a:lvl5pPr>
            <a:lvl6pPr marL="2592000" lvl="5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Microsoft YaHei"/>
                <a:cs typeface="Microsoft YaHei"/>
              </a:defRPr>
            </a:lvl6pPr>
            <a:lvl7pPr marL="3024000" lvl="6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Microsoft YaHei"/>
                <a:cs typeface="Microsoft YaHei"/>
              </a:defRPr>
            </a:lvl7pPr>
            <a:lvl8pPr marL="3456000" lvl="7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Microsoft YaHei"/>
                <a:cs typeface="Microsoft YaHei"/>
              </a:defRPr>
            </a:lvl8pPr>
            <a:lvl9pPr marL="3887999" lvl="8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Microsoft YaHei"/>
                <a:cs typeface="Microsoft YaHei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82" r:id="rId13"/>
    <p:sldLayoutId id="2147483683" r:id="rId14"/>
    <p:sldLayoutId id="2147483684" r:id="rId1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l" rtl="0" hangingPunct="0">
        <a:tabLst>
          <a:tab pos="0" algn="l"/>
          <a:tab pos="914400" algn="l"/>
          <a:tab pos="1828800" algn="l"/>
          <a:tab pos="2741760" algn="l"/>
          <a:tab pos="3657600" algn="l"/>
          <a:tab pos="4572000" algn="l"/>
          <a:tab pos="5484960" algn="l"/>
          <a:tab pos="6399360" algn="l"/>
          <a:tab pos="7315200" algn="l"/>
          <a:tab pos="8229600" algn="l"/>
          <a:tab pos="9144000" algn="l"/>
          <a:tab pos="10058400" algn="l"/>
        </a:tabLst>
        <a:defRPr lang="fr-FR" sz="4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1pPr>
    </p:titleStyle>
    <p:bodyStyle>
      <a:lvl1pPr algn="l" rtl="0" hangingPunct="0">
        <a:spcBef>
          <a:spcPts val="0"/>
        </a:spcBef>
        <a:spcAft>
          <a:spcPts val="1417"/>
        </a:spcAft>
        <a:tabLst>
          <a:tab pos="569880" algn="l"/>
          <a:tab pos="1484279" algn="l"/>
          <a:tab pos="2398680" algn="l"/>
          <a:tab pos="3313080" algn="l"/>
          <a:tab pos="4227479" algn="l"/>
          <a:tab pos="5141880" algn="l"/>
          <a:tab pos="6056280" algn="l"/>
          <a:tab pos="6970680" algn="l"/>
          <a:tab pos="7885079" algn="l"/>
          <a:tab pos="8799480" algn="l"/>
          <a:tab pos="9713879" algn="l"/>
        </a:tabLst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34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fr/url?url=http://www.cries-idf.fr/&amp;rct=j&amp;frm=1&amp;q=&amp;esrc=s&amp;sa=U&amp;ei=WxwlVfXYB4W3UZiXg7gH&amp;ved=0CBoQ9QEwAg&amp;usg=AFQjCNFNbt0xouUJdFJmFpAuJMWBBmSLYg" TargetMode="External"/><Relationship Id="rId5" Type="http://schemas.openxmlformats.org/officeDocument/2006/relationships/hyperlink" Target="mailto:jmnays@cci-paris-idf.fr" TargetMode="External"/><Relationship Id="rId4" Type="http://schemas.openxmlformats.org/officeDocument/2006/relationships/hyperlink" Target="mailto:chortus@cci-paris-idf.f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5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6093296"/>
            <a:ext cx="3137133" cy="44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27784" y="2348879"/>
            <a:ext cx="66602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Le poids des salons et des congrès</a:t>
            </a:r>
          </a:p>
          <a:p>
            <a:pPr algn="ctr"/>
            <a:r>
              <a:rPr lang="fr-FR" sz="3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en </a:t>
            </a:r>
            <a:r>
              <a:rPr lang="fr-FR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Île-de-France </a:t>
            </a:r>
            <a:endParaRPr lang="fr-FR" sz="30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algn="ctr"/>
            <a:endParaRPr lang="fr-FR" sz="2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4716016" y="4206762"/>
            <a:ext cx="4190256" cy="1310470"/>
          </a:xfrm>
        </p:spPr>
        <p:txBody>
          <a:bodyPr/>
          <a:lstStyle/>
          <a:p>
            <a:pPr lvl="0" algn="l" hangingPunct="1">
              <a:spcAft>
                <a:spcPts val="0"/>
              </a:spcAft>
              <a:buSzTx/>
              <a:tabLst/>
              <a:defRPr/>
            </a:pPr>
            <a:r>
              <a:rPr lang="fr-FR" sz="1600" kern="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Christophe HORTUS</a:t>
            </a:r>
          </a:p>
          <a:p>
            <a:pPr lvl="0" algn="l" hangingPunct="1">
              <a:spcAft>
                <a:spcPts val="0"/>
              </a:spcAft>
              <a:buSzTx/>
              <a:tabLst/>
              <a:defRPr/>
            </a:pPr>
            <a:r>
              <a:rPr lang="fr-FR" sz="1600" kern="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Jean Marie NAYS</a:t>
            </a:r>
          </a:p>
          <a:p>
            <a:pPr lvl="0" algn="l" hangingPunct="1">
              <a:spcAft>
                <a:spcPts val="0"/>
              </a:spcAft>
              <a:buSzTx/>
              <a:tabLst/>
              <a:defRPr/>
            </a:pPr>
            <a:r>
              <a:rPr lang="fr-FR" sz="1600" i="1" kern="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Département tourisme, congrès et salons</a:t>
            </a:r>
            <a:r>
              <a:rPr lang="fr-FR" sz="1600" kern="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</a:p>
          <a:p>
            <a:pPr lvl="0" algn="l" hangingPunct="1">
              <a:spcAft>
                <a:spcPts val="0"/>
              </a:spcAft>
              <a:buSzTx/>
              <a:tabLst/>
              <a:defRPr/>
            </a:pPr>
            <a:r>
              <a:rPr lang="fr-FR" sz="1600" kern="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CCI Paris Ile-de-France</a:t>
            </a:r>
          </a:p>
          <a:p>
            <a:pPr lvl="0" algn="l" hangingPunct="1">
              <a:spcAft>
                <a:spcPts val="0"/>
              </a:spcAft>
              <a:buSzTx/>
              <a:tabLst/>
              <a:defRPr/>
            </a:pPr>
            <a:r>
              <a:rPr lang="fr-FR" sz="1600" kern="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chortus@cci-paris-idf.fr</a:t>
            </a:r>
            <a:endParaRPr lang="fr-FR" sz="1600" kern="0" dirty="0" smtClean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l" hangingPunct="1">
              <a:spcAft>
                <a:spcPts val="0"/>
              </a:spcAft>
              <a:buSzTx/>
              <a:tabLst/>
              <a:defRPr/>
            </a:pPr>
            <a:r>
              <a:rPr lang="fr-FR" sz="1600" kern="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jmnays@cci-paris-idf.fr</a:t>
            </a:r>
            <a:endParaRPr lang="fr-FR" sz="1600" b="1" dirty="0">
              <a:solidFill>
                <a:schemeClr val="tx2"/>
              </a:solidFill>
              <a:latin typeface="Arial" panose="020B0604020202020204" pitchFamily="34" charset="0"/>
              <a:ea typeface="ＭＳ Ｐゴシック" pitchFamily="2"/>
              <a:cs typeface="Arial" panose="020B0604020202020204" pitchFamily="34" charset="0"/>
            </a:endParaRPr>
          </a:p>
        </p:txBody>
      </p:sp>
      <p:pic>
        <p:nvPicPr>
          <p:cNvPr id="1026" name="Picture 2" descr="https://encrypted-tbn0.gstatic.com/images?q=tbn:ANd9GcTHvgvkIPjXaUdcLhl6OrA-sRN_B59r-tZpt3GKSCWum7vK-N20mwWshJo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1056704" cy="73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1907704" y="6316550"/>
            <a:ext cx="4190256" cy="5112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Microsoft YaHei"/>
                <a:cs typeface="Mangal"/>
              </a:defRPr>
            </a:defPPr>
            <a:lvl1pPr marL="0" lvl="0" indent="0" algn="ctr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32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Calibri" pitchFamily="32"/>
                <a:ea typeface="Microsoft YaHei"/>
                <a:cs typeface="Mangal"/>
              </a:defRPr>
            </a:lvl1pPr>
            <a:lvl2pPr marL="457200" lvl="1" indent="0" algn="ctr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None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4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Arial" pitchFamily="32"/>
                <a:ea typeface="Microsoft YaHei"/>
                <a:cs typeface="Microsoft YaHei"/>
              </a:defRPr>
            </a:lvl2pPr>
            <a:lvl3pPr marL="914400" lvl="2" indent="0" algn="ctr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None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0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Arial" pitchFamily="32"/>
                <a:ea typeface="Microsoft YaHei"/>
                <a:cs typeface="Microsoft YaHei"/>
              </a:defRPr>
            </a:lvl3pPr>
            <a:lvl4pPr marL="1371600" lvl="3" indent="0" algn="ctr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None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0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Arial" pitchFamily="32"/>
                <a:ea typeface="Microsoft YaHei"/>
                <a:cs typeface="Microsoft YaHei"/>
              </a:defRPr>
            </a:lvl4pPr>
            <a:lvl5pPr marL="1828800" lvl="4" indent="0" algn="ctr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None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0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Arial" pitchFamily="32"/>
                <a:ea typeface="Microsoft YaHei"/>
                <a:cs typeface="Microsoft YaHei"/>
              </a:defRPr>
            </a:lvl5pPr>
            <a:lvl6pPr marL="2286000" lvl="5" indent="0" algn="ctr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None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0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Arial" pitchFamily="32"/>
                <a:ea typeface="Microsoft YaHei"/>
                <a:cs typeface="Microsoft YaHei"/>
              </a:defRPr>
            </a:lvl6pPr>
            <a:lvl7pPr marL="2743200" lvl="6" indent="0" algn="ctr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None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0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Arial" pitchFamily="32"/>
                <a:ea typeface="Microsoft YaHei"/>
                <a:cs typeface="Microsoft YaHei"/>
              </a:defRPr>
            </a:lvl7pPr>
            <a:lvl8pPr marL="3200400" lvl="7" indent="0" algn="ctr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None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0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Arial" pitchFamily="32"/>
                <a:ea typeface="Microsoft YaHei"/>
                <a:cs typeface="Microsoft YaHei"/>
              </a:defRPr>
            </a:lvl8pPr>
            <a:lvl9pPr marL="3657600" lvl="8" indent="0" algn="ctr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None/>
              <a:tabLst>
                <a:tab pos="569880" algn="l"/>
                <a:tab pos="1484279" algn="l"/>
                <a:tab pos="2398680" algn="l"/>
                <a:tab pos="3313080" algn="l"/>
                <a:tab pos="4227479" algn="l"/>
                <a:tab pos="5141880" algn="l"/>
                <a:tab pos="6056280" algn="l"/>
                <a:tab pos="6970680" algn="l"/>
                <a:tab pos="7885079" algn="l"/>
                <a:tab pos="8799480" algn="l"/>
                <a:tab pos="9713879" algn="l"/>
              </a:tabLst>
              <a:defRPr lang="fr-FR" sz="20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Arial" pitchFamily="32"/>
                <a:ea typeface="Microsoft YaHei"/>
                <a:cs typeface="Microsoft YaHei"/>
              </a:defRPr>
            </a:lvl9pPr>
          </a:lstStyle>
          <a:p>
            <a:pPr algn="l" hangingPunct="1">
              <a:spcAft>
                <a:spcPts val="0"/>
              </a:spcAft>
              <a:buSzTx/>
              <a:tabLst/>
              <a:defRPr/>
            </a:pPr>
            <a:r>
              <a:rPr lang="fr-FR" sz="1600" b="1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2"/>
                <a:cs typeface="Arial" panose="020B0604020202020204" pitchFamily="34" charset="0"/>
              </a:rPr>
              <a:t>vendredi 17 avril 2015</a:t>
            </a:r>
            <a:endParaRPr lang="fr-FR" sz="1600" b="1" dirty="0">
              <a:solidFill>
                <a:schemeClr val="tx2"/>
              </a:solidFill>
              <a:latin typeface="Arial" panose="020B0604020202020204" pitchFamily="34" charset="0"/>
              <a:ea typeface="ＭＳ Ｐゴシック" pitchFamily="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6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153194" y="1124744"/>
            <a:ext cx="883761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fr-FR" sz="2000" b="1" u="sng" dirty="0" smtClean="0">
                <a:solidFill>
                  <a:schemeClr val="tx2"/>
                </a:solidFill>
                <a:latin typeface="Arial" charset="0"/>
              </a:rPr>
              <a:t>Démarche méthodologique 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:</a:t>
            </a:r>
          </a:p>
          <a:p>
            <a:pPr algn="just"/>
            <a:endParaRPr lang="fr-FR" sz="2000" dirty="0" smtClean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b="1" u="sng" dirty="0">
                <a:solidFill>
                  <a:schemeClr val="tx2"/>
                </a:solidFill>
                <a:latin typeface="Arial" charset="0"/>
              </a:rPr>
              <a:t>20 </a:t>
            </a:r>
            <a:r>
              <a:rPr lang="fr-FR" sz="2000" b="1" u="sng" dirty="0" smtClean="0">
                <a:solidFill>
                  <a:schemeClr val="tx2"/>
                </a:solidFill>
                <a:latin typeface="Arial" charset="0"/>
              </a:rPr>
              <a:t>enquêtes 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auprès 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d’un échantillon représentatif de </a:t>
            </a:r>
            <a:r>
              <a:rPr lang="fr-FR" sz="2000" b="1" dirty="0">
                <a:solidFill>
                  <a:schemeClr val="tx2"/>
                </a:solidFill>
                <a:latin typeface="Arial" charset="0"/>
              </a:rPr>
              <a:t>20 salons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 en Île-de-France et en province (professionnels, grand publics, mixtes, nationaux, internationaux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…).</a:t>
            </a:r>
          </a:p>
          <a:p>
            <a:pPr algn="just"/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 </a:t>
            </a:r>
            <a:endParaRPr lang="fr-FR" sz="2000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b="1" u="sng" dirty="0" smtClean="0">
                <a:solidFill>
                  <a:schemeClr val="tx2"/>
                </a:solidFill>
                <a:latin typeface="Arial" charset="0"/>
              </a:rPr>
              <a:t>2 700 </a:t>
            </a:r>
            <a:r>
              <a:rPr lang="fr-FR" sz="2000" b="1" u="sng" dirty="0">
                <a:solidFill>
                  <a:schemeClr val="tx2"/>
                </a:solidFill>
                <a:latin typeface="Arial" charset="0"/>
              </a:rPr>
              <a:t>exposants français</a:t>
            </a:r>
            <a:r>
              <a:rPr lang="fr-FR" sz="2000" u="sng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b="1" u="sng" dirty="0">
                <a:solidFill>
                  <a:schemeClr val="tx2"/>
                </a:solidFill>
                <a:latin typeface="Arial" charset="0"/>
              </a:rPr>
              <a:t>et étrangers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 interrogés par téléphone (Médiamétrie) et plus de </a:t>
            </a:r>
            <a:r>
              <a:rPr lang="fr-FR" sz="2000" b="1" u="sng" dirty="0" smtClean="0">
                <a:solidFill>
                  <a:schemeClr val="tx2"/>
                </a:solidFill>
                <a:latin typeface="Arial" charset="0"/>
              </a:rPr>
              <a:t>4 000 </a:t>
            </a:r>
            <a:r>
              <a:rPr lang="fr-FR" sz="2000" b="1" u="sng" dirty="0">
                <a:solidFill>
                  <a:schemeClr val="tx2"/>
                </a:solidFill>
                <a:latin typeface="Arial" charset="0"/>
              </a:rPr>
              <a:t>visiteurs français et étrangers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 interrogés sur site (Ipsos) : très grande fiabilité des estimations réalisées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 algn="just"/>
            <a:endParaRPr lang="fr-FR" sz="2000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b="1" u="sng" dirty="0" smtClean="0">
                <a:solidFill>
                  <a:schemeClr val="tx2"/>
                </a:solidFill>
                <a:latin typeface="Arial" charset="0"/>
              </a:rPr>
              <a:t>Principe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 : estimation des 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montants de dépenses par participant 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(enquêtes) multipliés par les flux d’activité observés sur les salons.</a:t>
            </a:r>
          </a:p>
          <a:p>
            <a:pPr algn="just"/>
            <a:endParaRPr lang="fr-FR" sz="2000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b="1" u="sng" dirty="0">
                <a:solidFill>
                  <a:schemeClr val="tx2"/>
                </a:solidFill>
                <a:latin typeface="Arial" charset="0"/>
              </a:rPr>
              <a:t>Mesure des dépenses </a:t>
            </a:r>
            <a:r>
              <a:rPr lang="fr-FR" sz="2000" b="1" u="sng" dirty="0" smtClean="0">
                <a:solidFill>
                  <a:schemeClr val="tx2"/>
                </a:solidFill>
                <a:latin typeface="Arial" charset="0"/>
              </a:rPr>
              <a:t>d’organisation</a:t>
            </a:r>
            <a:r>
              <a:rPr lang="fr-FR" sz="20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(location d’espaces, aménagement de stand…) </a:t>
            </a:r>
            <a:r>
              <a:rPr lang="fr-FR" sz="2000" b="1" dirty="0">
                <a:solidFill>
                  <a:schemeClr val="tx2"/>
                </a:solidFill>
                <a:latin typeface="Arial" charset="0"/>
              </a:rPr>
              <a:t>et </a:t>
            </a:r>
            <a:r>
              <a:rPr lang="fr-FR" sz="2000" b="1" u="sng" dirty="0" smtClean="0">
                <a:solidFill>
                  <a:schemeClr val="tx2"/>
                </a:solidFill>
                <a:latin typeface="Arial" charset="0"/>
              </a:rPr>
              <a:t>des dépenses touristiques des visiteurs et exposants</a:t>
            </a:r>
            <a:r>
              <a:rPr lang="fr-FR" sz="20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(hébergement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, transport, restauration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…).</a:t>
            </a:r>
            <a:endParaRPr lang="fr-FR" sz="20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-36512" y="-27384"/>
            <a:ext cx="9211940" cy="369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2200" b="1" i="1" dirty="0">
                <a:solidFill>
                  <a:schemeClr val="bg1"/>
                </a:solidFill>
                <a:latin typeface="Arial" charset="0"/>
              </a:rPr>
              <a:t>Méthodologie </a:t>
            </a:r>
            <a:r>
              <a:rPr lang="fr-FR" sz="2200" b="1" i="1" dirty="0" smtClean="0">
                <a:solidFill>
                  <a:schemeClr val="bg1"/>
                </a:solidFill>
                <a:latin typeface="Arial" charset="0"/>
              </a:rPr>
              <a:t>retombées économiques « salons »</a:t>
            </a:r>
            <a:endParaRPr lang="fr-FR" sz="2200" b="1" i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3190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7428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5"/>
          <p:cNvSpPr>
            <a:spLocks noChangeArrowheads="1"/>
          </p:cNvSpPr>
          <p:nvPr/>
        </p:nvSpPr>
        <p:spPr bwMode="auto">
          <a:xfrm>
            <a:off x="-36512" y="-27384"/>
            <a:ext cx="8458200" cy="36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2200" b="1" i="1" dirty="0">
                <a:solidFill>
                  <a:schemeClr val="bg1"/>
                </a:solidFill>
                <a:latin typeface="Arial" charset="0"/>
              </a:rPr>
              <a:t>Principaux </a:t>
            </a:r>
            <a:r>
              <a:rPr lang="fr-FR" sz="2200" b="1" i="1" dirty="0" smtClean="0">
                <a:solidFill>
                  <a:schemeClr val="bg1"/>
                </a:solidFill>
                <a:latin typeface="Arial" charset="0"/>
              </a:rPr>
              <a:t>résultats pour </a:t>
            </a:r>
            <a:r>
              <a:rPr lang="fr-FR" sz="2200" b="1" i="1" dirty="0">
                <a:solidFill>
                  <a:schemeClr val="bg1"/>
                </a:solidFill>
                <a:latin typeface="Arial" charset="0"/>
              </a:rPr>
              <a:t>la France</a:t>
            </a:r>
          </a:p>
        </p:txBody>
      </p:sp>
      <p:sp>
        <p:nvSpPr>
          <p:cNvPr id="28675" name="Rectangle 29"/>
          <p:cNvSpPr>
            <a:spLocks noChangeArrowheads="1"/>
          </p:cNvSpPr>
          <p:nvPr/>
        </p:nvSpPr>
        <p:spPr bwMode="auto">
          <a:xfrm>
            <a:off x="242888" y="1081544"/>
            <a:ext cx="8634412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1800" dirty="0">
                <a:solidFill>
                  <a:schemeClr val="tx2"/>
                </a:solidFill>
                <a:latin typeface="Arial" charset="0"/>
              </a:rPr>
              <a:t> 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5,8 milliards d’euros</a:t>
            </a:r>
            <a:r>
              <a:rPr lang="fr-FR" sz="1800" b="1" dirty="0">
                <a:solidFill>
                  <a:schemeClr val="tx2"/>
                </a:solidFill>
                <a:latin typeface="Arial" charset="0"/>
              </a:rPr>
              <a:t> de retombées </a:t>
            </a:r>
            <a:r>
              <a:rPr lang="fr-FR" sz="1800" b="1" dirty="0" smtClean="0">
                <a:solidFill>
                  <a:schemeClr val="tx2"/>
                </a:solidFill>
                <a:latin typeface="Arial" charset="0"/>
              </a:rPr>
              <a:t>économiques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pour 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la filière foires 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et salons.</a:t>
            </a: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endParaRPr lang="fr-FR" sz="1800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1800" dirty="0">
                <a:solidFill>
                  <a:schemeClr val="tx2"/>
                </a:solidFill>
                <a:latin typeface="Arial" charset="0"/>
              </a:rPr>
              <a:t> 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37 % des dépenses</a:t>
            </a:r>
            <a:r>
              <a:rPr lang="fr-FR" sz="1800" b="1" dirty="0">
                <a:solidFill>
                  <a:schemeClr val="tx2"/>
                </a:solidFill>
                <a:latin typeface="Arial" charset="0"/>
              </a:rPr>
              <a:t> (2,1 milliards d’euros) sont générées par les exposants et les visiteurs étrangers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 alors qu’ils ne représentent que 17  % des exposants et 11 % des visiteurs. </a:t>
            </a:r>
          </a:p>
          <a:p>
            <a:pPr algn="just">
              <a:buFont typeface="Wingdings" pitchFamily="2" charset="2"/>
              <a:buNone/>
              <a:tabLst>
                <a:tab pos="457200" algn="l"/>
              </a:tabLst>
            </a:pPr>
            <a:endParaRPr lang="fr-FR" sz="1800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1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90 000 emplois temps plein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 sont générés par 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la filière foires 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et salons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endParaRPr lang="fr-FR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1800" b="1" u="sng" dirty="0" smtClean="0">
                <a:solidFill>
                  <a:schemeClr val="tx2"/>
                </a:solidFill>
                <a:latin typeface="Arial" charset="0"/>
              </a:rPr>
              <a:t>1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000 euros par m² 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de dépenses pour la création, le montage et l’animation d’un stand étranger. Trois fois moins pour un exposant français.</a:t>
            </a:r>
          </a:p>
          <a:p>
            <a:pPr algn="just">
              <a:buFont typeface="Wingdings" pitchFamily="2" charset="2"/>
              <a:buNone/>
              <a:tabLst>
                <a:tab pos="457200" algn="l"/>
              </a:tabLst>
            </a:pPr>
            <a:endParaRPr lang="fr-FR" sz="1800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1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300 euros de dépenses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 par jour pour un visiteur étranger (transport compris) et 150 euros pour un visiteur français sur un salon professionnel international. </a:t>
            </a: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endParaRPr lang="fr-FR" sz="1800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1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La durée de séjour des visiteurs étrangers est de 4 jours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, un tiers de moins  (environ 2,5 jours) pour les visiteurs français de salons professionnels internationaux. </a:t>
            </a:r>
          </a:p>
          <a:p>
            <a:pPr>
              <a:tabLst>
                <a:tab pos="457200" algn="l"/>
              </a:tabLst>
            </a:pPr>
            <a:endParaRPr lang="fr-FR" sz="18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3190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61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5496" y="-27384"/>
            <a:ext cx="8458200" cy="372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2200" b="1" i="1" dirty="0">
                <a:solidFill>
                  <a:schemeClr val="bg1"/>
                </a:solidFill>
                <a:latin typeface="Arial" charset="0"/>
              </a:rPr>
              <a:t>Principaux </a:t>
            </a:r>
            <a:r>
              <a:rPr lang="fr-FR" sz="2200" b="1" i="1" dirty="0" smtClean="0">
                <a:solidFill>
                  <a:schemeClr val="bg1"/>
                </a:solidFill>
                <a:latin typeface="Arial" charset="0"/>
              </a:rPr>
              <a:t>résultats </a:t>
            </a:r>
            <a:r>
              <a:rPr lang="fr-FR" sz="2200" b="1" i="1" dirty="0">
                <a:solidFill>
                  <a:schemeClr val="bg1"/>
                </a:solidFill>
                <a:latin typeface="Arial" charset="0"/>
              </a:rPr>
              <a:t>pour </a:t>
            </a:r>
            <a:r>
              <a:rPr lang="fr-FR" sz="2200" b="1" i="1" dirty="0" smtClean="0">
                <a:solidFill>
                  <a:schemeClr val="bg1"/>
                </a:solidFill>
                <a:latin typeface="Arial" charset="0"/>
              </a:rPr>
              <a:t>Paris Île-de-France</a:t>
            </a:r>
            <a:endParaRPr lang="fr-FR" sz="2200" b="1" i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57163" y="1196752"/>
            <a:ext cx="871061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2000" b="1" u="sng" dirty="0">
                <a:solidFill>
                  <a:schemeClr val="tx2"/>
                </a:solidFill>
                <a:latin typeface="Arial" charset="0"/>
              </a:rPr>
              <a:t>3,9</a:t>
            </a:r>
            <a:r>
              <a:rPr lang="fr-FR" sz="2000" u="sng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b="1" u="sng" dirty="0">
                <a:solidFill>
                  <a:schemeClr val="tx2"/>
                </a:solidFill>
                <a:latin typeface="Arial" charset="0"/>
              </a:rPr>
              <a:t>milliards d’euros</a:t>
            </a:r>
            <a:r>
              <a:rPr lang="fr-FR" sz="2000" u="sng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b="1" u="sng" dirty="0">
                <a:solidFill>
                  <a:schemeClr val="tx2"/>
                </a:solidFill>
                <a:latin typeface="Arial" charset="0"/>
              </a:rPr>
              <a:t>de retombées économiques en Île-de-France 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pour le secteur des foires et salons, soit </a:t>
            </a:r>
            <a:r>
              <a:rPr lang="fr-FR" sz="2000" b="1" dirty="0">
                <a:solidFill>
                  <a:schemeClr val="tx2"/>
                </a:solidFill>
                <a:latin typeface="Arial" charset="0"/>
              </a:rPr>
              <a:t>68 %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 du total 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national</a:t>
            </a:r>
          </a:p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endParaRPr lang="fr-FR" sz="2000" dirty="0">
              <a:solidFill>
                <a:schemeClr val="tx2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b="1" u="sng" dirty="0">
                <a:solidFill>
                  <a:schemeClr val="tx2"/>
                </a:solidFill>
                <a:latin typeface="Arial" charset="0"/>
              </a:rPr>
              <a:t>50 % des dépenses </a:t>
            </a:r>
            <a:r>
              <a:rPr lang="fr-FR" sz="2000" b="1" u="sng" dirty="0" smtClean="0">
                <a:solidFill>
                  <a:schemeClr val="tx2"/>
                </a:solidFill>
                <a:latin typeface="Arial" charset="0"/>
              </a:rPr>
              <a:t>sont </a:t>
            </a:r>
            <a:r>
              <a:rPr lang="fr-FR" sz="2000" b="1" u="sng" dirty="0">
                <a:solidFill>
                  <a:schemeClr val="tx2"/>
                </a:solidFill>
                <a:latin typeface="Arial" charset="0"/>
              </a:rPr>
              <a:t>générées par des entreprises ou des hommes d’affaires étrangers</a:t>
            </a:r>
            <a:r>
              <a:rPr lang="fr-FR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alors qu’ils ne représentent que 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26 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% des exposants et 6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% des visiteurs non 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franciliens</a:t>
            </a:r>
          </a:p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endParaRPr lang="fr-FR" sz="2000" dirty="0">
              <a:solidFill>
                <a:schemeClr val="tx2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b="1" u="sng" dirty="0" smtClean="0">
                <a:solidFill>
                  <a:schemeClr val="tx2"/>
                </a:solidFill>
                <a:latin typeface="Arial" charset="0"/>
              </a:rPr>
              <a:t>61 600 </a:t>
            </a:r>
            <a:r>
              <a:rPr lang="fr-FR" sz="2000" b="1" u="sng" dirty="0">
                <a:solidFill>
                  <a:schemeClr val="tx2"/>
                </a:solidFill>
                <a:latin typeface="Arial" charset="0"/>
              </a:rPr>
              <a:t>emplois temps plein</a:t>
            </a:r>
            <a:r>
              <a:rPr lang="fr-FR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sont générés par 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la filière 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foires et salons (69 % des emplois de 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cette filière en 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France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)</a:t>
            </a:r>
          </a:p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endParaRPr lang="fr-FR" sz="2000" dirty="0">
              <a:solidFill>
                <a:schemeClr val="tx2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b="1" u="sng" dirty="0">
                <a:solidFill>
                  <a:schemeClr val="tx2"/>
                </a:solidFill>
                <a:latin typeface="Arial" charset="0"/>
              </a:rPr>
              <a:t>91 % des dépenses des étrangers</a:t>
            </a:r>
            <a:r>
              <a:rPr lang="fr-FR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(visiteurs et exposants) en France</a:t>
            </a:r>
            <a:r>
              <a:rPr lang="fr-FR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sont réalisées en 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Île-de-France</a:t>
            </a:r>
          </a:p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endParaRPr lang="fr-FR" sz="2000" b="1" dirty="0">
              <a:solidFill>
                <a:schemeClr val="tx2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b="1" u="sng" dirty="0" smtClean="0">
                <a:solidFill>
                  <a:schemeClr val="tx2"/>
                </a:solidFill>
                <a:latin typeface="Arial" charset="0"/>
              </a:rPr>
              <a:t>Près de 3,5 </a:t>
            </a:r>
            <a:r>
              <a:rPr lang="fr-FR" sz="2000" b="1" u="sng" dirty="0">
                <a:solidFill>
                  <a:schemeClr val="tx2"/>
                </a:solidFill>
                <a:latin typeface="Arial" charset="0"/>
              </a:rPr>
              <a:t>millions de nuitées</a:t>
            </a:r>
            <a:r>
              <a:rPr lang="fr-FR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consommées</a:t>
            </a:r>
            <a:r>
              <a:rPr lang="fr-FR" sz="20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en </a:t>
            </a:r>
            <a:r>
              <a:rPr lang="fr-FR" sz="2000" dirty="0">
                <a:solidFill>
                  <a:schemeClr val="tx2"/>
                </a:solidFill>
                <a:latin typeface="Arial" charset="0"/>
              </a:rPr>
              <a:t>hébergement marchand par des visiteurs et des exposants de salons franciliens</a:t>
            </a:r>
            <a:r>
              <a:rPr lang="fr-FR" sz="2000" dirty="0" smtClean="0">
                <a:solidFill>
                  <a:schemeClr val="tx2"/>
                </a:solidFill>
                <a:latin typeface="Arial" charset="0"/>
              </a:rPr>
              <a:t>.</a:t>
            </a:r>
            <a:endParaRPr lang="fr-FR" sz="20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3190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-12273" y="6078488"/>
            <a:ext cx="18405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: CCI Paris Ile-de-France,</a:t>
            </a:r>
            <a:endParaRPr lang="fr-FR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15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6420" y="1196752"/>
            <a:ext cx="687794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llipse 5"/>
          <p:cNvSpPr/>
          <p:nvPr/>
        </p:nvSpPr>
        <p:spPr>
          <a:xfrm>
            <a:off x="6948264" y="4149080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948264" y="4725144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36512" y="4819"/>
            <a:ext cx="8928992" cy="388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b="1" i="1" dirty="0" smtClean="0">
                <a:solidFill>
                  <a:schemeClr val="bg1"/>
                </a:solidFill>
                <a:latin typeface="Arial" charset="0"/>
              </a:rPr>
              <a:t>Retombées économiques « salons » en Île de France en 2013 par grands postes</a:t>
            </a:r>
            <a:endParaRPr lang="fr-FR" b="1" i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12273" y="6078488"/>
            <a:ext cx="18405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: CCI Paris Ile-de-France,</a:t>
            </a:r>
            <a:endParaRPr lang="fr-FR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3190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94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496888" y="2400300"/>
            <a:ext cx="8523287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80000"/>
              </a:spcBef>
              <a:buFont typeface="Wingdings" pitchFamily="2" charset="2"/>
              <a:buNone/>
            </a:pPr>
            <a:endParaRPr lang="fr-FR" sz="2000">
              <a:latin typeface="Arial" charset="0"/>
            </a:endParaRPr>
          </a:p>
          <a:p>
            <a:pPr marL="1143000" lvl="2" indent="-228600">
              <a:spcBef>
                <a:spcPct val="80000"/>
              </a:spcBef>
              <a:buFont typeface="Wingdings" pitchFamily="2" charset="2"/>
              <a:buChar char="§"/>
            </a:pPr>
            <a:endParaRPr lang="fr-FR" sz="2200"/>
          </a:p>
          <a:p>
            <a:pPr marL="1143000" lvl="2" indent="-228600"/>
            <a:endParaRPr lang="fr-FR" sz="2000" b="1"/>
          </a:p>
        </p:txBody>
      </p:sp>
      <p:sp>
        <p:nvSpPr>
          <p:cNvPr id="30723" name="Rectangle 7"/>
          <p:cNvSpPr>
            <a:spLocks noChangeArrowheads="1"/>
          </p:cNvSpPr>
          <p:nvPr/>
        </p:nvSpPr>
        <p:spPr bwMode="auto">
          <a:xfrm>
            <a:off x="-36512" y="-27384"/>
            <a:ext cx="8458200" cy="36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2400" b="1" i="1" dirty="0">
                <a:solidFill>
                  <a:schemeClr val="bg1"/>
                </a:solidFill>
                <a:latin typeface="Arial" charset="0"/>
              </a:rPr>
              <a:t>Les principaux enseignements pour </a:t>
            </a:r>
            <a:r>
              <a:rPr lang="fr-FR" sz="2400" b="1" i="1" dirty="0" smtClean="0">
                <a:solidFill>
                  <a:schemeClr val="bg1"/>
                </a:solidFill>
                <a:latin typeface="Arial" charset="0"/>
              </a:rPr>
              <a:t>l’Île-de-France </a:t>
            </a:r>
            <a:endParaRPr lang="fr-FR" sz="2400" b="1" i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4300" y="1001938"/>
            <a:ext cx="9029700" cy="4653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80000"/>
              </a:spcBef>
              <a:buFont typeface="Wingdings" pitchFamily="2" charset="2"/>
              <a:buChar char="Ø"/>
            </a:pPr>
            <a:r>
              <a:rPr lang="fr-FR" sz="2000" dirty="0">
                <a:solidFill>
                  <a:schemeClr val="tx2"/>
                </a:solidFill>
                <a:latin typeface="Arial" charset="0"/>
              </a:rPr>
              <a:t> 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L’utilisation des nouveaux montants de dépenses confirme nos anciennes estimations…</a:t>
            </a:r>
            <a:r>
              <a:rPr lang="fr-FR" sz="1600" b="1" dirty="0">
                <a:solidFill>
                  <a:schemeClr val="tx2"/>
                </a:solidFill>
                <a:latin typeface="Arial" charset="0"/>
              </a:rPr>
              <a:t> : </a:t>
            </a:r>
          </a:p>
          <a:p>
            <a:pPr>
              <a:spcBef>
                <a:spcPct val="80000"/>
              </a:spcBef>
              <a:buFont typeface="Wingdings" pitchFamily="2" charset="2"/>
              <a:buNone/>
            </a:pPr>
            <a:r>
              <a:rPr lang="fr-FR" sz="1600" b="1" dirty="0">
                <a:solidFill>
                  <a:schemeClr val="tx2"/>
                </a:solidFill>
                <a:latin typeface="Arial" charset="0"/>
              </a:rPr>
              <a:t> - </a:t>
            </a:r>
            <a:r>
              <a:rPr lang="fr-FR" sz="1600" b="1" dirty="0" smtClean="0">
                <a:solidFill>
                  <a:schemeClr val="tx2"/>
                </a:solidFill>
                <a:latin typeface="Arial" charset="0"/>
              </a:rPr>
              <a:t>3,9 </a:t>
            </a:r>
            <a:r>
              <a:rPr lang="fr-FR" sz="1600" b="1" dirty="0">
                <a:solidFill>
                  <a:schemeClr val="tx2"/>
                </a:solidFill>
                <a:latin typeface="Arial" charset="0"/>
              </a:rPr>
              <a:t>milliards € de retombées économiques en Ile-de-France </a:t>
            </a:r>
            <a:r>
              <a:rPr lang="fr-FR" sz="1600" dirty="0">
                <a:solidFill>
                  <a:schemeClr val="tx2"/>
                </a:solidFill>
                <a:latin typeface="Arial" charset="0"/>
              </a:rPr>
              <a:t>avec les nouveaux ratios (</a:t>
            </a:r>
            <a:r>
              <a:rPr lang="fr-FR" sz="1600" dirty="0" smtClean="0">
                <a:solidFill>
                  <a:schemeClr val="tx2"/>
                </a:solidFill>
                <a:latin typeface="Arial" charset="0"/>
              </a:rPr>
              <a:t>2013) </a:t>
            </a:r>
            <a:r>
              <a:rPr lang="fr-FR" sz="1600" dirty="0">
                <a:solidFill>
                  <a:schemeClr val="tx2"/>
                </a:solidFill>
                <a:latin typeface="Arial" charset="0"/>
              </a:rPr>
              <a:t>contre 3,7 M€ avec les ratios de 2000.</a:t>
            </a:r>
          </a:p>
          <a:p>
            <a:pPr>
              <a:spcBef>
                <a:spcPct val="80000"/>
              </a:spcBef>
              <a:buFont typeface="Wingdings" pitchFamily="2" charset="2"/>
              <a:buChar char="Ø"/>
            </a:pPr>
            <a:r>
              <a:rPr lang="fr-FR" sz="16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…  tout en indiquant des structures de dépenses différentes</a:t>
            </a:r>
            <a:r>
              <a:rPr lang="fr-FR" sz="1600" b="1" dirty="0">
                <a:solidFill>
                  <a:schemeClr val="tx2"/>
                </a:solidFill>
                <a:latin typeface="Arial" charset="0"/>
              </a:rPr>
              <a:t> :</a:t>
            </a:r>
          </a:p>
          <a:p>
            <a:pPr>
              <a:spcBef>
                <a:spcPct val="80000"/>
              </a:spcBef>
              <a:buFontTx/>
              <a:buChar char="-"/>
            </a:pPr>
            <a:r>
              <a:rPr lang="fr-FR" sz="1600" b="1" dirty="0">
                <a:solidFill>
                  <a:schemeClr val="tx2"/>
                </a:solidFill>
                <a:latin typeface="Arial" charset="0"/>
              </a:rPr>
              <a:t> Une baisse des dépenses de séjour des exposants, </a:t>
            </a:r>
            <a:r>
              <a:rPr lang="fr-FR" sz="1600" dirty="0">
                <a:solidFill>
                  <a:schemeClr val="tx2"/>
                </a:solidFill>
                <a:latin typeface="Arial" charset="0"/>
              </a:rPr>
              <a:t>conséquence d’une externalisation dans l’élaboration du stand : industrialisation de la filière ces dix dernières années.</a:t>
            </a:r>
          </a:p>
          <a:p>
            <a:pPr>
              <a:spcBef>
                <a:spcPct val="80000"/>
              </a:spcBef>
              <a:buFontTx/>
              <a:buChar char="-"/>
            </a:pPr>
            <a:r>
              <a:rPr lang="fr-FR" sz="1600" b="1" dirty="0">
                <a:solidFill>
                  <a:schemeClr val="tx2"/>
                </a:solidFill>
                <a:latin typeface="Arial" charset="0"/>
              </a:rPr>
              <a:t> Hausse très significative de l’investissement des exposants étrangers </a:t>
            </a:r>
            <a:r>
              <a:rPr lang="fr-FR" sz="1600" dirty="0">
                <a:solidFill>
                  <a:schemeClr val="tx2"/>
                </a:solidFill>
                <a:latin typeface="Arial" charset="0"/>
              </a:rPr>
              <a:t>dans la réalisation de leurs stands.</a:t>
            </a:r>
          </a:p>
          <a:p>
            <a:pPr>
              <a:spcBef>
                <a:spcPct val="80000"/>
              </a:spcBef>
              <a:buFontTx/>
              <a:buChar char="-"/>
            </a:pPr>
            <a:r>
              <a:rPr lang="fr-FR" sz="1600" b="1" dirty="0">
                <a:solidFill>
                  <a:schemeClr val="tx2"/>
                </a:solidFill>
                <a:latin typeface="Arial" charset="0"/>
              </a:rPr>
              <a:t> Augmentation sensible de la dépense indirecte (transport, hébergement, restauration…) des visiteurs étrangers.</a:t>
            </a:r>
          </a:p>
          <a:p>
            <a:pPr>
              <a:spcBef>
                <a:spcPct val="80000"/>
              </a:spcBef>
            </a:pPr>
            <a:r>
              <a:rPr lang="fr-FR" sz="1600" b="1" dirty="0">
                <a:solidFill>
                  <a:schemeClr val="tx2"/>
                </a:solidFill>
                <a:latin typeface="Arial" charset="0"/>
              </a:rPr>
              <a:t>&gt;&gt; 1 euro de retombées économiques sur 2 dépend aujourd’hui des exposants et visiteurs étrangers contre 1 sur 3 il y a dix ans</a:t>
            </a:r>
            <a:r>
              <a:rPr lang="fr-FR" sz="1600" b="1" dirty="0" smtClean="0">
                <a:solidFill>
                  <a:schemeClr val="tx2"/>
                </a:solidFill>
                <a:latin typeface="Arial" charset="0"/>
              </a:rPr>
              <a:t>.</a:t>
            </a:r>
            <a:endParaRPr lang="fr-FR" sz="1800" b="1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16946" y="5655520"/>
            <a:ext cx="4083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Arial" charset="0"/>
              </a:rPr>
              <a:t>Des chiffres actualisés tous les ans</a:t>
            </a:r>
          </a:p>
        </p:txBody>
      </p:sp>
    </p:spTree>
    <p:extLst>
      <p:ext uri="{BB962C8B-B14F-4D97-AF65-F5344CB8AC3E}">
        <p14:creationId xmlns:p14="http://schemas.microsoft.com/office/powerpoint/2010/main" val="324484858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187771" y="2305903"/>
            <a:ext cx="884872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18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1800" b="1" u="sng" dirty="0" smtClean="0">
                <a:solidFill>
                  <a:schemeClr val="tx2"/>
                </a:solidFill>
                <a:latin typeface="Arial" charset="0"/>
              </a:rPr>
              <a:t>Une seconde étude partenariale similaire en 2012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, sur les dépenses des congressistes 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ainsi que sur les frais liés à l’organisation des congrès dans les 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principaux sites 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(palais et 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centres 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de congrès) et 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autres sites 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(hôtels, universités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…)</a:t>
            </a:r>
          </a:p>
          <a:p>
            <a:pPr algn="just">
              <a:buFont typeface="Wingdings" pitchFamily="2" charset="2"/>
              <a:buChar char="Ø"/>
            </a:pPr>
            <a:endParaRPr lang="fr-FR" sz="1800" u="sng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lang="fr-FR" sz="1800" u="sng" dirty="0">
                <a:solidFill>
                  <a:schemeClr val="tx2"/>
                </a:solidFill>
                <a:latin typeface="Arial" charset="0"/>
              </a:rPr>
              <a:t>Objectifs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 : </a:t>
            </a:r>
            <a:endParaRPr lang="fr-FR" sz="1800" dirty="0" smtClean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None/>
            </a:pPr>
            <a:endParaRPr lang="fr-FR" sz="1800" dirty="0">
              <a:solidFill>
                <a:schemeClr val="tx2"/>
              </a:solidFill>
              <a:latin typeface="Arial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1800" b="1" u="sng" dirty="0" smtClean="0">
                <a:solidFill>
                  <a:schemeClr val="tx2"/>
                </a:solidFill>
                <a:latin typeface="Arial" charset="0"/>
              </a:rPr>
              <a:t>Compléter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la première étude sur les salons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 en donnant 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une estimation globale des retombées économiques congrès 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et salons en France et en 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Île-de-France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sz="1800" dirty="0">
              <a:solidFill>
                <a:schemeClr val="tx2"/>
              </a:solidFill>
              <a:latin typeface="Arial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1800" b="1" u="sng" dirty="0" smtClean="0">
                <a:solidFill>
                  <a:schemeClr val="tx2"/>
                </a:solidFill>
                <a:latin typeface="Arial" charset="0"/>
              </a:rPr>
              <a:t>Permettre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aux opérateurs </a:t>
            </a:r>
            <a:r>
              <a:rPr lang="fr-FR" sz="1800" b="1" u="sng" dirty="0" smtClean="0">
                <a:solidFill>
                  <a:schemeClr val="tx2"/>
                </a:solidFill>
                <a:latin typeface="Arial" charset="0"/>
              </a:rPr>
              <a:t>d’estimer</a:t>
            </a:r>
            <a:r>
              <a:rPr lang="fr-FR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les 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retombées économiques 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de tout congrès</a:t>
            </a:r>
            <a:endParaRPr lang="fr-FR" sz="18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-36512" y="1"/>
            <a:ext cx="9180512" cy="393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b="1" i="1" dirty="0">
                <a:solidFill>
                  <a:schemeClr val="bg1"/>
                </a:solidFill>
                <a:latin typeface="Arial" charset="0"/>
              </a:rPr>
              <a:t>Une </a:t>
            </a:r>
            <a:r>
              <a:rPr lang="fr-FR" b="1" i="1" dirty="0" smtClean="0">
                <a:solidFill>
                  <a:schemeClr val="bg1"/>
                </a:solidFill>
                <a:latin typeface="Arial" charset="0"/>
              </a:rPr>
              <a:t>2ème étude </a:t>
            </a:r>
            <a:r>
              <a:rPr lang="fr-FR" b="1" i="1" dirty="0">
                <a:solidFill>
                  <a:schemeClr val="bg1"/>
                </a:solidFill>
                <a:latin typeface="Arial" charset="0"/>
              </a:rPr>
              <a:t>en 2012 </a:t>
            </a:r>
            <a:r>
              <a:rPr lang="fr-FR" b="1" i="1" dirty="0" smtClean="0">
                <a:solidFill>
                  <a:schemeClr val="bg1"/>
                </a:solidFill>
                <a:latin typeface="Arial" charset="0"/>
              </a:rPr>
              <a:t>(et </a:t>
            </a:r>
            <a:r>
              <a:rPr lang="fr-FR" b="1" i="1" u="sng" dirty="0" smtClean="0">
                <a:solidFill>
                  <a:schemeClr val="bg1"/>
                </a:solidFill>
                <a:latin typeface="Arial" charset="0"/>
              </a:rPr>
              <a:t>actualisée </a:t>
            </a:r>
            <a:r>
              <a:rPr lang="fr-FR" b="1" i="1" u="sng" dirty="0">
                <a:solidFill>
                  <a:schemeClr val="bg1"/>
                </a:solidFill>
                <a:latin typeface="Arial" charset="0"/>
              </a:rPr>
              <a:t>tous les ans</a:t>
            </a:r>
            <a:r>
              <a:rPr lang="fr-FR" b="1" i="1" dirty="0">
                <a:solidFill>
                  <a:schemeClr val="bg1"/>
                </a:solidFill>
                <a:latin typeface="Arial" charset="0"/>
              </a:rPr>
              <a:t>) sur le segment des </a:t>
            </a:r>
            <a:r>
              <a:rPr lang="fr-FR" b="1" i="1" dirty="0" smtClean="0">
                <a:solidFill>
                  <a:schemeClr val="bg1"/>
                </a:solidFill>
                <a:latin typeface="Arial" charset="0"/>
              </a:rPr>
              <a:t>Congrès </a:t>
            </a:r>
            <a:r>
              <a:rPr lang="fr-FR" b="1" i="1" dirty="0">
                <a:solidFill>
                  <a:schemeClr val="bg1"/>
                </a:solidFill>
                <a:latin typeface="Arial" charset="0"/>
              </a:rPr>
              <a:t> </a:t>
            </a:r>
          </a:p>
        </p:txBody>
      </p:sp>
      <p:pic>
        <p:nvPicPr>
          <p:cNvPr id="31756" name="Picture 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2464" y="1268760"/>
            <a:ext cx="1116000" cy="47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3190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656" y="1268760"/>
            <a:ext cx="6732000" cy="54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94735" y="1245215"/>
            <a:ext cx="49371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144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147637" y="1556792"/>
            <a:ext cx="884872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just"/>
            <a:r>
              <a:rPr lang="fr-FR" sz="2200" b="1" dirty="0">
                <a:solidFill>
                  <a:schemeClr val="tx2"/>
                </a:solidFill>
              </a:rPr>
              <a:t> </a:t>
            </a:r>
            <a:r>
              <a:rPr lang="fr-FR" sz="2000" b="1" u="sng" dirty="0">
                <a:solidFill>
                  <a:srgbClr val="1F497D"/>
                </a:solidFill>
                <a:latin typeface="Arial" charset="0"/>
              </a:rPr>
              <a:t>Démarche méthodologique </a:t>
            </a:r>
            <a:r>
              <a:rPr lang="fr-FR" sz="2000" dirty="0">
                <a:solidFill>
                  <a:srgbClr val="1F497D"/>
                </a:solidFill>
                <a:latin typeface="Arial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endParaRPr lang="fr-FR" sz="2200" b="1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200" b="1" u="sng" dirty="0" smtClean="0">
                <a:solidFill>
                  <a:schemeClr val="tx2"/>
                </a:solidFill>
              </a:rPr>
              <a:t>18 </a:t>
            </a:r>
            <a:r>
              <a:rPr lang="fr-FR" sz="2200" b="1" u="sng" dirty="0">
                <a:solidFill>
                  <a:schemeClr val="tx2"/>
                </a:solidFill>
              </a:rPr>
              <a:t>enquêtes</a:t>
            </a:r>
            <a:r>
              <a:rPr lang="fr-FR" sz="2200" b="1" dirty="0">
                <a:solidFill>
                  <a:schemeClr val="tx2"/>
                </a:solidFill>
              </a:rPr>
              <a:t> </a:t>
            </a:r>
            <a:r>
              <a:rPr lang="fr-FR" sz="2200" dirty="0">
                <a:solidFill>
                  <a:schemeClr val="tx2"/>
                </a:solidFill>
              </a:rPr>
              <a:t>ont été réalisées par l’institut IPSOS en province et en </a:t>
            </a:r>
            <a:r>
              <a:rPr lang="fr-FR" sz="2200" dirty="0" smtClean="0">
                <a:solidFill>
                  <a:schemeClr val="tx2"/>
                </a:solidFill>
              </a:rPr>
              <a:t>Île-de-France</a:t>
            </a:r>
            <a:endParaRPr lang="fr-FR" sz="2200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fr-FR" sz="2200" b="1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200" b="1" dirty="0" smtClean="0">
                <a:solidFill>
                  <a:schemeClr val="tx2"/>
                </a:solidFill>
              </a:rPr>
              <a:t> </a:t>
            </a:r>
            <a:r>
              <a:rPr lang="fr-FR" sz="2200" b="1" u="sng" dirty="0" smtClean="0">
                <a:solidFill>
                  <a:schemeClr val="tx2"/>
                </a:solidFill>
              </a:rPr>
              <a:t>3 </a:t>
            </a:r>
            <a:r>
              <a:rPr lang="fr-FR" sz="2200" b="1" u="sng" dirty="0">
                <a:solidFill>
                  <a:schemeClr val="tx2"/>
                </a:solidFill>
              </a:rPr>
              <a:t>600 congressistes</a:t>
            </a:r>
            <a:r>
              <a:rPr lang="fr-FR" sz="2200" b="1" dirty="0">
                <a:solidFill>
                  <a:schemeClr val="tx2"/>
                </a:solidFill>
              </a:rPr>
              <a:t> </a:t>
            </a:r>
            <a:r>
              <a:rPr lang="fr-FR" sz="2200" dirty="0">
                <a:solidFill>
                  <a:schemeClr val="tx2"/>
                </a:solidFill>
              </a:rPr>
              <a:t>(</a:t>
            </a:r>
            <a:r>
              <a:rPr lang="fr-FR" sz="2200" dirty="0" smtClean="0">
                <a:solidFill>
                  <a:schemeClr val="tx2"/>
                </a:solidFill>
              </a:rPr>
              <a:t>2 000 </a:t>
            </a:r>
            <a:r>
              <a:rPr lang="fr-FR" sz="2200" dirty="0">
                <a:solidFill>
                  <a:schemeClr val="tx2"/>
                </a:solidFill>
              </a:rPr>
              <a:t>nationaux et </a:t>
            </a:r>
            <a:r>
              <a:rPr lang="fr-FR" sz="2200" dirty="0" smtClean="0">
                <a:solidFill>
                  <a:schemeClr val="tx2"/>
                </a:solidFill>
              </a:rPr>
              <a:t>1 600 étrangers) </a:t>
            </a:r>
            <a:r>
              <a:rPr lang="fr-FR" sz="2200" dirty="0">
                <a:solidFill>
                  <a:schemeClr val="tx2"/>
                </a:solidFill>
              </a:rPr>
              <a:t>interrogés lors de leur participation à des congrès nationaux et/ou internationaux, franciliens et/ou </a:t>
            </a:r>
            <a:r>
              <a:rPr lang="fr-FR" sz="2200" dirty="0" smtClean="0">
                <a:solidFill>
                  <a:schemeClr val="tx2"/>
                </a:solidFill>
              </a:rPr>
              <a:t>provinciaux </a:t>
            </a:r>
            <a:r>
              <a:rPr lang="fr-FR" sz="2200" dirty="0">
                <a:solidFill>
                  <a:schemeClr val="tx2"/>
                </a:solidFill>
              </a:rPr>
              <a:t>dans des villes dites métropolitaine, touristiques ou </a:t>
            </a:r>
            <a:r>
              <a:rPr lang="fr-FR" sz="2200" dirty="0" smtClean="0">
                <a:solidFill>
                  <a:schemeClr val="tx2"/>
                </a:solidFill>
              </a:rPr>
              <a:t>moyennes</a:t>
            </a:r>
            <a:endParaRPr lang="fr-FR" sz="2200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fr-FR" sz="2200" b="1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200" b="1" dirty="0" smtClean="0">
                <a:solidFill>
                  <a:schemeClr val="tx2"/>
                </a:solidFill>
              </a:rPr>
              <a:t> </a:t>
            </a:r>
            <a:r>
              <a:rPr lang="fr-FR" sz="2200" b="1" u="sng" dirty="0" smtClean="0">
                <a:solidFill>
                  <a:schemeClr val="tx2"/>
                </a:solidFill>
              </a:rPr>
              <a:t>Réponses redressées</a:t>
            </a:r>
            <a:r>
              <a:rPr lang="fr-FR" sz="2200" b="1" dirty="0" smtClean="0">
                <a:solidFill>
                  <a:schemeClr val="tx2"/>
                </a:solidFill>
              </a:rPr>
              <a:t> </a:t>
            </a:r>
            <a:r>
              <a:rPr lang="fr-FR" sz="2200" i="1" dirty="0">
                <a:solidFill>
                  <a:schemeClr val="tx2"/>
                </a:solidFill>
              </a:rPr>
              <a:t>in fine </a:t>
            </a:r>
            <a:r>
              <a:rPr lang="fr-FR" sz="2200" dirty="0">
                <a:solidFill>
                  <a:schemeClr val="tx2"/>
                </a:solidFill>
              </a:rPr>
              <a:t>selon la structure de l’activité </a:t>
            </a:r>
            <a:r>
              <a:rPr lang="fr-FR" sz="2200" dirty="0" smtClean="0">
                <a:solidFill>
                  <a:schemeClr val="tx2"/>
                </a:solidFill>
              </a:rPr>
              <a:t>globale (cf. panel représentatif) </a:t>
            </a:r>
            <a:endParaRPr lang="fr-FR" sz="2200" b="1" dirty="0">
              <a:solidFill>
                <a:schemeClr val="tx2"/>
              </a:solidFill>
            </a:endParaRPr>
          </a:p>
        </p:txBody>
      </p:sp>
      <p:sp>
        <p:nvSpPr>
          <p:cNvPr id="32781" name="Rectangle 14"/>
          <p:cNvSpPr>
            <a:spLocks noChangeArrowheads="1"/>
          </p:cNvSpPr>
          <p:nvPr/>
        </p:nvSpPr>
        <p:spPr bwMode="auto">
          <a:xfrm>
            <a:off x="-36512" y="-27384"/>
            <a:ext cx="8458200" cy="37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2000" b="1" i="1" dirty="0">
                <a:solidFill>
                  <a:schemeClr val="bg1"/>
                </a:solidFill>
                <a:latin typeface="Arial" charset="0"/>
              </a:rPr>
              <a:t>Une deuxième étude engagée en 2012 sur le segment des Congrès 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3190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25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5"/>
          <p:cNvSpPr>
            <a:spLocks noChangeArrowheads="1"/>
          </p:cNvSpPr>
          <p:nvPr/>
        </p:nvSpPr>
        <p:spPr bwMode="auto">
          <a:xfrm>
            <a:off x="-36512" y="-27384"/>
            <a:ext cx="8458200" cy="384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2400" b="1" i="1" dirty="0">
                <a:solidFill>
                  <a:schemeClr val="bg1"/>
                </a:solidFill>
                <a:latin typeface="Arial" charset="0"/>
              </a:rPr>
              <a:t>Principaux résultats pour la France et l’Ile-de-France</a:t>
            </a:r>
          </a:p>
        </p:txBody>
      </p:sp>
      <p:sp>
        <p:nvSpPr>
          <p:cNvPr id="33795" name="Rectangle 29"/>
          <p:cNvSpPr>
            <a:spLocks noChangeArrowheads="1"/>
          </p:cNvSpPr>
          <p:nvPr/>
        </p:nvSpPr>
        <p:spPr bwMode="auto">
          <a:xfrm>
            <a:off x="242888" y="1549815"/>
            <a:ext cx="8634412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1800" b="1" u="sng" dirty="0" smtClean="0">
                <a:solidFill>
                  <a:schemeClr val="tx2"/>
                </a:solidFill>
                <a:latin typeface="Arial" charset="0"/>
              </a:rPr>
              <a:t>1,8 milliard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d’euros de retombées économiques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pour 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le secteur des congrès en France dont 2/3 en 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Ile-de-France (soit 1,2 milliard d’euros)</a:t>
            </a:r>
            <a:endParaRPr lang="fr-FR" sz="1800" dirty="0">
              <a:solidFill>
                <a:schemeClr val="tx2"/>
              </a:solidFill>
              <a:latin typeface="Arial" charset="0"/>
            </a:endParaRPr>
          </a:p>
          <a:p>
            <a:pPr>
              <a:tabLst>
                <a:tab pos="457200" algn="l"/>
              </a:tabLst>
            </a:pPr>
            <a:endParaRPr lang="fr-FR" sz="1800" dirty="0">
              <a:solidFill>
                <a:schemeClr val="tx2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1800" b="1" u="sng" dirty="0" smtClean="0">
                <a:solidFill>
                  <a:schemeClr val="tx2"/>
                </a:solidFill>
                <a:latin typeface="Arial" charset="0"/>
              </a:rPr>
              <a:t>2/3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des dépenses </a:t>
            </a:r>
            <a:r>
              <a:rPr lang="fr-FR" sz="1800" b="1" u="sng" dirty="0" smtClean="0">
                <a:solidFill>
                  <a:schemeClr val="tx2"/>
                </a:solidFill>
                <a:latin typeface="Arial" charset="0"/>
              </a:rPr>
              <a:t>sont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générées par les congressistes étrangers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 alors qu’ils ne représentent que 28  % de l’ensemble des congressistes</a:t>
            </a:r>
          </a:p>
          <a:p>
            <a:pPr>
              <a:buFont typeface="Wingdings" pitchFamily="2" charset="2"/>
              <a:buNone/>
              <a:tabLst>
                <a:tab pos="457200" algn="l"/>
              </a:tabLst>
            </a:pPr>
            <a:endParaRPr lang="fr-FR" sz="1800" dirty="0">
              <a:solidFill>
                <a:schemeClr val="tx2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1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30 000 emplois temps plein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 sont générés par l’activité 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congrès en France (2/3 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en Ile-de-France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)</a:t>
            </a:r>
            <a:endParaRPr lang="fr-FR" sz="1800" dirty="0">
              <a:solidFill>
                <a:schemeClr val="tx2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  <a:tabLst>
                <a:tab pos="457200" algn="l"/>
              </a:tabLst>
            </a:pPr>
            <a:endParaRPr lang="fr-FR" sz="1800" dirty="0">
              <a:solidFill>
                <a:schemeClr val="tx2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1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400 euros de dépenses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 par jour pour un visiteur étranger (transport compris) et 200 euros pour un visiteur français sur un salon professionnel international. </a:t>
            </a:r>
          </a:p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endParaRPr lang="fr-FR" sz="1800" dirty="0">
              <a:solidFill>
                <a:schemeClr val="tx2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r>
              <a:rPr lang="fr-FR" sz="1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1800" b="1" u="sng" dirty="0">
                <a:solidFill>
                  <a:schemeClr val="tx2"/>
                </a:solidFill>
                <a:latin typeface="Arial" charset="0"/>
              </a:rPr>
              <a:t>La durée de séjour des visiteurs étrangers est de 4 jours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, 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contre environ 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2,5 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jours 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pour les visiteurs français </a:t>
            </a:r>
            <a:r>
              <a:rPr lang="fr-FR" sz="1800" dirty="0" smtClean="0">
                <a:solidFill>
                  <a:schemeClr val="tx2"/>
                </a:solidFill>
                <a:latin typeface="Arial" charset="0"/>
              </a:rPr>
              <a:t>sur les </a:t>
            </a:r>
            <a:r>
              <a:rPr lang="fr-FR" sz="1800" dirty="0">
                <a:solidFill>
                  <a:schemeClr val="tx2"/>
                </a:solidFill>
                <a:latin typeface="Arial" charset="0"/>
              </a:rPr>
              <a:t>salons professionnels internationaux. </a:t>
            </a:r>
          </a:p>
          <a:p>
            <a:pPr>
              <a:tabLst>
                <a:tab pos="457200" algn="l"/>
              </a:tabLst>
            </a:pPr>
            <a:endParaRPr lang="fr-FR" sz="18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3190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-12273" y="6078488"/>
            <a:ext cx="4392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 : CCI Paris Ile-de-France, Office du Tourisme et des Congrès de Paris (OTCP)</a:t>
            </a:r>
            <a:endParaRPr lang="fr-FR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95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6512" y="4819"/>
            <a:ext cx="9217024" cy="39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b="1" i="1" dirty="0" smtClean="0">
                <a:solidFill>
                  <a:schemeClr val="bg1"/>
                </a:solidFill>
                <a:latin typeface="Arial" charset="0"/>
              </a:rPr>
              <a:t>Retombées économiques « congrès » en Ile de France en 2013 par grands postes</a:t>
            </a:r>
            <a:endParaRPr lang="fr-FR" b="1" i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3298" y="1432372"/>
            <a:ext cx="7557134" cy="451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llipse 5"/>
          <p:cNvSpPr/>
          <p:nvPr/>
        </p:nvSpPr>
        <p:spPr>
          <a:xfrm>
            <a:off x="7528034" y="3927334"/>
            <a:ext cx="64807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7509797" y="4431390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3190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-12273" y="6093876"/>
            <a:ext cx="4392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 : Office du Tourisme et des Congrès de Paris (OTCP), CCI Paris Ile-de-France</a:t>
            </a:r>
            <a:endParaRPr lang="fr-FR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74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496888" y="2400300"/>
            <a:ext cx="8523287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80000"/>
              </a:spcBef>
              <a:buFont typeface="Wingdings" pitchFamily="2" charset="2"/>
              <a:buNone/>
            </a:pPr>
            <a:endParaRPr lang="fr-FR" sz="2000">
              <a:latin typeface="Arial" charset="0"/>
            </a:endParaRPr>
          </a:p>
          <a:p>
            <a:pPr marL="1143000" lvl="2" indent="-228600">
              <a:spcBef>
                <a:spcPct val="80000"/>
              </a:spcBef>
              <a:buFont typeface="Wingdings" pitchFamily="2" charset="2"/>
              <a:buChar char="§"/>
            </a:pPr>
            <a:endParaRPr lang="fr-FR" sz="2200"/>
          </a:p>
          <a:p>
            <a:pPr marL="1143000" lvl="2" indent="-228600"/>
            <a:endParaRPr lang="fr-FR" sz="2000" b="1"/>
          </a:p>
        </p:txBody>
      </p:sp>
      <p:sp>
        <p:nvSpPr>
          <p:cNvPr id="34819" name="Rectangle 7"/>
          <p:cNvSpPr>
            <a:spLocks noChangeArrowheads="1"/>
          </p:cNvSpPr>
          <p:nvPr/>
        </p:nvSpPr>
        <p:spPr bwMode="auto">
          <a:xfrm>
            <a:off x="-36512" y="-52101"/>
            <a:ext cx="8458200" cy="384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2400" b="1" i="1" dirty="0">
                <a:solidFill>
                  <a:schemeClr val="bg1"/>
                </a:solidFill>
                <a:latin typeface="Arial" charset="0"/>
              </a:rPr>
              <a:t>Les principaux enseignements pour </a:t>
            </a:r>
            <a:r>
              <a:rPr lang="fr-FR" sz="2400" b="1" i="1" dirty="0" smtClean="0">
                <a:solidFill>
                  <a:schemeClr val="bg1"/>
                </a:solidFill>
                <a:latin typeface="Arial" charset="0"/>
              </a:rPr>
              <a:t>l’Île-de-France </a:t>
            </a:r>
            <a:endParaRPr lang="fr-FR" sz="2400" b="1" i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5496" y="1124744"/>
            <a:ext cx="90297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2200" b="1" u="sng" dirty="0">
                <a:solidFill>
                  <a:schemeClr val="tx2"/>
                </a:solidFill>
                <a:latin typeface="Arial" charset="0"/>
              </a:rPr>
              <a:t>Différences entre l’enquête 2011 et celle réalisée en 2008 auprès des congressistes étrangers</a:t>
            </a:r>
            <a:r>
              <a:rPr lang="fr-FR" sz="22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200" b="1" dirty="0" smtClean="0">
                <a:solidFill>
                  <a:schemeClr val="tx2"/>
                </a:solidFill>
                <a:latin typeface="Arial" charset="0"/>
              </a:rPr>
              <a:t>:</a:t>
            </a:r>
          </a:p>
          <a:p>
            <a:endParaRPr lang="fr-FR" sz="2200" b="1" dirty="0">
              <a:solidFill>
                <a:schemeClr val="tx2"/>
              </a:solidFill>
              <a:latin typeface="Arial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200" dirty="0">
                <a:solidFill>
                  <a:schemeClr val="tx2"/>
                </a:solidFill>
                <a:latin typeface="Arial" charset="0"/>
              </a:rPr>
              <a:t> Une </a:t>
            </a: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légère </a:t>
            </a:r>
            <a:r>
              <a:rPr lang="fr-FR" sz="2200" dirty="0">
                <a:solidFill>
                  <a:schemeClr val="tx2"/>
                </a:solidFill>
                <a:latin typeface="Arial" charset="0"/>
              </a:rPr>
              <a:t>augmentation de la dépense journalière, compensée par un </a:t>
            </a: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léger </a:t>
            </a:r>
            <a:r>
              <a:rPr lang="fr-FR" sz="2200" dirty="0">
                <a:solidFill>
                  <a:schemeClr val="tx2"/>
                </a:solidFill>
                <a:latin typeface="Arial" charset="0"/>
              </a:rPr>
              <a:t>tassement de la durée de </a:t>
            </a: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séjour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200" dirty="0">
              <a:solidFill>
                <a:schemeClr val="tx2"/>
              </a:solidFill>
              <a:latin typeface="Arial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200" dirty="0">
                <a:solidFill>
                  <a:schemeClr val="tx2"/>
                </a:solidFill>
                <a:latin typeface="Arial" charset="0"/>
              </a:rPr>
              <a:t> On observe une réduction très importante de la durée de séjour pré et/ou post séjour qui passe de 4,8 à 2,2 journées en </a:t>
            </a: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moyenne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200" dirty="0">
              <a:solidFill>
                <a:schemeClr val="tx2"/>
              </a:solidFill>
              <a:latin typeface="Arial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200" dirty="0">
                <a:solidFill>
                  <a:schemeClr val="tx2"/>
                </a:solidFill>
                <a:latin typeface="Arial" charset="0"/>
              </a:rPr>
              <a:t> Les congressistes ne sont plus accompagnés que dans 1 cas sur 5 contre 1 sur 3 en </a:t>
            </a: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2008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200" dirty="0">
              <a:solidFill>
                <a:schemeClr val="tx2"/>
              </a:solidFill>
              <a:latin typeface="Arial" charset="0"/>
            </a:endParaRPr>
          </a:p>
          <a:p>
            <a:pPr algn="ctr"/>
            <a:r>
              <a:rPr lang="fr-FR" sz="2200" b="1" dirty="0" smtClean="0">
                <a:solidFill>
                  <a:srgbClr val="FF0000"/>
                </a:solidFill>
                <a:latin typeface="Arial" charset="0"/>
              </a:rPr>
              <a:t>Des chiffres actualisés tous les ans</a:t>
            </a:r>
            <a:endParaRPr lang="fr-FR" sz="22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3190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9587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1"/>
          <p:cNvSpPr>
            <a:spLocks noChangeArrowheads="1"/>
          </p:cNvSpPr>
          <p:nvPr/>
        </p:nvSpPr>
        <p:spPr bwMode="auto">
          <a:xfrm>
            <a:off x="0" y="2487613"/>
            <a:ext cx="9144000" cy="130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poids du secteur des congrès et des salons </a:t>
            </a:r>
          </a:p>
          <a:p>
            <a:pPr algn="ctr">
              <a:lnSpc>
                <a:spcPct val="150000"/>
              </a:lnSpc>
            </a:pPr>
            <a:r>
              <a:rPr lang="fr-F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 et en </a:t>
            </a:r>
            <a:r>
              <a:rPr lang="fr-F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Île-de-France</a:t>
            </a:r>
            <a:endParaRPr lang="fr-FR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8433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-17523" y="2564904"/>
            <a:ext cx="1853219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sz="1200" b="1" u="sng" dirty="0" smtClean="0">
                <a:solidFill>
                  <a:schemeClr val="tx2"/>
                </a:solidFill>
                <a:latin typeface="Arial" charset="0"/>
              </a:rPr>
              <a:t>Activité annuelle </a:t>
            </a:r>
            <a:r>
              <a:rPr lang="fr-FR" sz="1200" b="1" u="sng" dirty="0">
                <a:solidFill>
                  <a:schemeClr val="tx2"/>
                </a:solidFill>
                <a:latin typeface="Arial" charset="0"/>
              </a:rPr>
              <a:t>des </a:t>
            </a:r>
            <a:r>
              <a:rPr lang="fr-FR" sz="1200" b="1" u="sng" dirty="0" smtClean="0">
                <a:solidFill>
                  <a:schemeClr val="tx2"/>
                </a:solidFill>
                <a:latin typeface="Arial" charset="0"/>
              </a:rPr>
              <a:t>principaux </a:t>
            </a:r>
            <a:r>
              <a:rPr lang="fr-FR" sz="1200" b="1" u="sng" dirty="0">
                <a:solidFill>
                  <a:schemeClr val="tx2"/>
                </a:solidFill>
                <a:latin typeface="Arial" charset="0"/>
              </a:rPr>
              <a:t>centres d’exposition</a:t>
            </a:r>
            <a:endParaRPr lang="fr-FR" sz="1200" b="1" u="sng" dirty="0">
              <a:solidFill>
                <a:schemeClr val="tx2"/>
              </a:solidFill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848475" y="2636912"/>
            <a:ext cx="25082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fr-FR" sz="1200" b="1" u="sng" dirty="0">
                <a:solidFill>
                  <a:schemeClr val="tx2"/>
                </a:solidFill>
                <a:latin typeface="Arial" charset="0"/>
              </a:rPr>
              <a:t>Rapports sur le tourisme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860032" y="2564904"/>
            <a:ext cx="1952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sz="1200" b="1" u="sng" dirty="0">
                <a:solidFill>
                  <a:schemeClr val="tx2"/>
                </a:solidFill>
                <a:latin typeface="Arial" charset="0"/>
              </a:rPr>
              <a:t>Brochure à destination des PME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-108520" y="-27384"/>
            <a:ext cx="8785225" cy="39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2400" b="1" i="1" dirty="0">
                <a:latin typeface="Arial" charset="0"/>
              </a:rPr>
              <a:t> </a:t>
            </a:r>
            <a:r>
              <a:rPr lang="fr-FR" sz="2400" b="1" i="1" dirty="0">
                <a:solidFill>
                  <a:schemeClr val="bg1"/>
                </a:solidFill>
                <a:latin typeface="Arial" charset="0"/>
              </a:rPr>
              <a:t>Etudes et prises de position de la </a:t>
            </a:r>
            <a:r>
              <a:rPr lang="fr-FR" sz="2400" b="1" i="1" dirty="0" smtClean="0">
                <a:solidFill>
                  <a:schemeClr val="bg1"/>
                </a:solidFill>
                <a:latin typeface="Arial" charset="0"/>
              </a:rPr>
              <a:t>CCI Paris Ile-de-France</a:t>
            </a:r>
            <a:endParaRPr lang="fr-FR" sz="2400" b="1" i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2280" y="547077"/>
            <a:ext cx="1395466" cy="19800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97921" y="568944"/>
            <a:ext cx="1399065" cy="19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60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7253" y="692696"/>
            <a:ext cx="2798763" cy="1860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61" name="Text Box 10"/>
          <p:cNvSpPr txBox="1">
            <a:spLocks noChangeArrowheads="1"/>
          </p:cNvSpPr>
          <p:nvPr/>
        </p:nvSpPr>
        <p:spPr bwMode="auto">
          <a:xfrm>
            <a:off x="2195736" y="2636912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sz="1200" b="1" u="sng" dirty="0">
                <a:solidFill>
                  <a:schemeClr val="tx2"/>
                </a:solidFill>
                <a:latin typeface="Arial" charset="0"/>
              </a:rPr>
              <a:t>Etudes sectorielles</a:t>
            </a:r>
          </a:p>
        </p:txBody>
      </p:sp>
      <p:sp>
        <p:nvSpPr>
          <p:cNvPr id="49162" name="Text Box 12"/>
          <p:cNvSpPr txBox="1">
            <a:spLocks noChangeArrowheads="1"/>
          </p:cNvSpPr>
          <p:nvPr/>
        </p:nvSpPr>
        <p:spPr bwMode="auto">
          <a:xfrm>
            <a:off x="-180528" y="3284984"/>
            <a:ext cx="57606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fr-FR" sz="1200" b="1" u="sng" dirty="0">
                <a:solidFill>
                  <a:schemeClr val="tx2"/>
                </a:solidFill>
                <a:latin typeface="Arial" charset="0"/>
              </a:rPr>
              <a:t>Un sous-portail </a:t>
            </a:r>
            <a:r>
              <a:rPr lang="fr-FR" sz="1200" b="1" u="sng" dirty="0" smtClean="0">
                <a:solidFill>
                  <a:schemeClr val="tx2"/>
                </a:solidFill>
                <a:latin typeface="Arial" charset="0"/>
              </a:rPr>
              <a:t>dédié </a:t>
            </a:r>
          </a:p>
          <a:p>
            <a:pPr algn="ctr"/>
            <a:r>
              <a:rPr lang="fr-FR" sz="1200" b="1" dirty="0" smtClean="0">
                <a:solidFill>
                  <a:srgbClr val="00B0F0"/>
                </a:solidFill>
                <a:latin typeface="Arial" charset="0"/>
              </a:rPr>
              <a:t>www.cci-paris-idf.fr/etudes/grand-paris/tourisme-congres-salons-etudes</a:t>
            </a:r>
            <a:endParaRPr lang="fr-FR" sz="1200" b="1" dirty="0">
              <a:solidFill>
                <a:srgbClr val="00B0F0"/>
              </a:solidFill>
              <a:latin typeface="Arial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488" y="599111"/>
            <a:ext cx="1427801" cy="19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861288"/>
            <a:ext cx="2620274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6650" y="3861288"/>
            <a:ext cx="2767798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724128" y="3284984"/>
            <a:ext cx="2941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fr-FR" sz="1200" b="1" u="sng" dirty="0" smtClean="0">
                <a:solidFill>
                  <a:schemeClr val="tx2"/>
                </a:solidFill>
                <a:latin typeface="Arial" charset="0"/>
              </a:rPr>
              <a:t>Calendrier « on line » des salons</a:t>
            </a:r>
          </a:p>
          <a:p>
            <a:pPr algn="ctr"/>
            <a:r>
              <a:rPr lang="fr-FR" sz="1200" b="1" dirty="0" smtClean="0">
                <a:solidFill>
                  <a:srgbClr val="00B0F0"/>
                </a:solidFill>
                <a:latin typeface="Arial" charset="0"/>
              </a:rPr>
              <a:t>www.salonsparis.cci-paris-idf.fr</a:t>
            </a:r>
            <a:endParaRPr lang="fr-FR" sz="1200" b="1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23528" y="6444044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vous remercie</a:t>
            </a:r>
            <a:endParaRPr 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17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156467" y="1803588"/>
            <a:ext cx="876617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-342900" algn="just">
              <a:buFont typeface="Wingdings" pitchFamily="2" charset="2"/>
              <a:buChar char="Ø"/>
            </a:pPr>
            <a:r>
              <a:rPr lang="fr-FR" sz="24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400" b="1" u="sng" dirty="0">
                <a:solidFill>
                  <a:schemeClr val="tx2"/>
                </a:solidFill>
                <a:latin typeface="Arial" charset="0"/>
              </a:rPr>
              <a:t>Valorisation de la filière</a:t>
            </a:r>
            <a:r>
              <a:rPr lang="fr-FR" sz="24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400" dirty="0">
                <a:solidFill>
                  <a:schemeClr val="tx2"/>
                </a:solidFill>
                <a:latin typeface="Arial" charset="0"/>
              </a:rPr>
              <a:t>auprès des pouvoirs publics, notamment grâce à la production de chiffres fiables et partagés</a:t>
            </a:r>
            <a:r>
              <a:rPr lang="fr-FR" sz="2400" dirty="0" smtClean="0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 algn="just"/>
            <a:endParaRPr lang="fr-FR" sz="2400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4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400" b="1" u="sng" dirty="0">
                <a:solidFill>
                  <a:schemeClr val="tx2"/>
                </a:solidFill>
                <a:latin typeface="Arial" charset="0"/>
              </a:rPr>
              <a:t>Développement de partenariats</a:t>
            </a:r>
            <a:r>
              <a:rPr lang="fr-FR" sz="2400" dirty="0">
                <a:solidFill>
                  <a:schemeClr val="tx2"/>
                </a:solidFill>
                <a:latin typeface="Arial" charset="0"/>
              </a:rPr>
              <a:t> et d’échanges avec les acteurs du secteur (opérateurs, institutionnels, fédérations </a:t>
            </a:r>
            <a:r>
              <a:rPr lang="fr-FR" sz="2400" dirty="0" smtClean="0">
                <a:solidFill>
                  <a:schemeClr val="tx2"/>
                </a:solidFill>
                <a:latin typeface="Arial" charset="0"/>
              </a:rPr>
              <a:t>professionnelles…).</a:t>
            </a:r>
          </a:p>
          <a:p>
            <a:pPr algn="just"/>
            <a:endParaRPr lang="fr-FR" sz="2400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4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400" b="1" u="sng" dirty="0">
                <a:solidFill>
                  <a:schemeClr val="tx2"/>
                </a:solidFill>
                <a:latin typeface="Arial" charset="0"/>
              </a:rPr>
              <a:t>Valorisation des prises de position</a:t>
            </a:r>
            <a:r>
              <a:rPr lang="fr-FR" sz="2400" dirty="0">
                <a:solidFill>
                  <a:schemeClr val="tx2"/>
                </a:solidFill>
                <a:latin typeface="Arial" charset="0"/>
              </a:rPr>
              <a:t> étendues aux leaders d’opinion et aux milieux professionnels.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5496" y="-27384"/>
            <a:ext cx="8458200" cy="4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2200" b="1" i="1" dirty="0">
                <a:solidFill>
                  <a:schemeClr val="bg1"/>
                </a:solidFill>
                <a:latin typeface="Arial" charset="0"/>
              </a:rPr>
              <a:t>Orientations stratégiques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024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161925" y="1340768"/>
            <a:ext cx="851453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400" b="1" u="sng" dirty="0">
                <a:solidFill>
                  <a:schemeClr val="tx2"/>
                </a:solidFill>
                <a:latin typeface="Arial" charset="0"/>
              </a:rPr>
              <a:t>Répondre à la demande des pouvoirs publics</a:t>
            </a:r>
            <a:r>
              <a:rPr lang="fr-FR" sz="2400" u="sng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400" b="1" u="sng" dirty="0">
                <a:solidFill>
                  <a:schemeClr val="tx2"/>
                </a:solidFill>
                <a:latin typeface="Arial" charset="0"/>
              </a:rPr>
              <a:t>et des professionnels du secteur</a:t>
            </a:r>
            <a:r>
              <a:rPr lang="fr-FR" sz="2400" dirty="0">
                <a:solidFill>
                  <a:schemeClr val="tx2"/>
                </a:solidFill>
                <a:latin typeface="Arial" charset="0"/>
              </a:rPr>
              <a:t> d’élaborer une </a:t>
            </a:r>
            <a:r>
              <a:rPr lang="fr-FR" sz="2400" b="1" dirty="0">
                <a:solidFill>
                  <a:schemeClr val="tx2"/>
                </a:solidFill>
                <a:latin typeface="Arial" charset="0"/>
              </a:rPr>
              <a:t>méthodologie partagée</a:t>
            </a:r>
            <a:r>
              <a:rPr lang="fr-FR" sz="2400" dirty="0">
                <a:solidFill>
                  <a:schemeClr val="tx2"/>
                </a:solidFill>
                <a:latin typeface="Arial" charset="0"/>
              </a:rPr>
              <a:t> et de posséder </a:t>
            </a:r>
            <a:r>
              <a:rPr lang="fr-FR" sz="2400" b="1" dirty="0">
                <a:solidFill>
                  <a:schemeClr val="tx2"/>
                </a:solidFill>
                <a:latin typeface="Arial" charset="0"/>
              </a:rPr>
              <a:t>des chiffres fiables </a:t>
            </a:r>
            <a:r>
              <a:rPr lang="fr-FR" sz="2400" dirty="0">
                <a:solidFill>
                  <a:schemeClr val="tx2"/>
                </a:solidFill>
                <a:latin typeface="Arial" charset="0"/>
              </a:rPr>
              <a:t>et de référence pour le secteur</a:t>
            </a:r>
            <a:r>
              <a:rPr lang="fr-FR" sz="2400" dirty="0" smtClean="0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 algn="just"/>
            <a:endParaRPr lang="fr-FR" sz="2400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4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400" b="1" u="sng" dirty="0">
                <a:solidFill>
                  <a:schemeClr val="tx2"/>
                </a:solidFill>
                <a:latin typeface="Arial" charset="0"/>
              </a:rPr>
              <a:t>Répondre à la demande des opérateurs de pouvoir utiliser automatiquement des ratios de dépenses</a:t>
            </a:r>
            <a:r>
              <a:rPr lang="fr-FR" sz="2400" dirty="0">
                <a:solidFill>
                  <a:schemeClr val="tx2"/>
                </a:solidFill>
                <a:latin typeface="Arial" charset="0"/>
              </a:rPr>
              <a:t> pour calculer dès la fin d’une manifestation les retombées économiques ou </a:t>
            </a:r>
            <a:r>
              <a:rPr lang="fr-FR" sz="2400" b="1" dirty="0">
                <a:solidFill>
                  <a:schemeClr val="tx2"/>
                </a:solidFill>
                <a:latin typeface="Arial" charset="0"/>
              </a:rPr>
              <a:t>mesurer l’impact de l’activité</a:t>
            </a:r>
            <a:r>
              <a:rPr lang="fr-FR" sz="2400" dirty="0">
                <a:solidFill>
                  <a:schemeClr val="tx2"/>
                </a:solidFill>
                <a:latin typeface="Arial" charset="0"/>
              </a:rPr>
              <a:t> des rencontres professionnelles sur un/des territoire(s). </a:t>
            </a:r>
            <a:endParaRPr lang="fr-FR" sz="2400" dirty="0" smtClean="0">
              <a:solidFill>
                <a:schemeClr val="tx2"/>
              </a:solidFill>
              <a:latin typeface="Arial" charset="0"/>
            </a:endParaRPr>
          </a:p>
          <a:p>
            <a:pPr algn="just"/>
            <a:endParaRPr lang="fr-FR" sz="2400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4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400" b="1" u="sng" dirty="0">
                <a:solidFill>
                  <a:schemeClr val="tx2"/>
                </a:solidFill>
                <a:latin typeface="Arial" charset="0"/>
              </a:rPr>
              <a:t>Permettre </a:t>
            </a:r>
            <a:r>
              <a:rPr lang="fr-FR" sz="2400" b="1" u="sng" dirty="0" smtClean="0">
                <a:solidFill>
                  <a:schemeClr val="tx2"/>
                </a:solidFill>
                <a:latin typeface="Arial" charset="0"/>
              </a:rPr>
              <a:t>des comparaisons </a:t>
            </a:r>
            <a:r>
              <a:rPr lang="fr-FR" sz="2400" b="1" u="sng" dirty="0">
                <a:solidFill>
                  <a:schemeClr val="tx2"/>
                </a:solidFill>
                <a:latin typeface="Arial" charset="0"/>
              </a:rPr>
              <a:t>internationales</a:t>
            </a:r>
            <a:r>
              <a:rPr lang="fr-FR" sz="2400" b="1" u="sng" dirty="0" smtClean="0">
                <a:solidFill>
                  <a:schemeClr val="tx2"/>
                </a:solidFill>
                <a:latin typeface="Arial" charset="0"/>
              </a:rPr>
              <a:t>.</a:t>
            </a:r>
            <a:endParaRPr lang="fr-FR" sz="2400" b="1" u="sng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32" y="-27384"/>
            <a:ext cx="8458200" cy="466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2200" b="1" i="1" dirty="0">
                <a:solidFill>
                  <a:schemeClr val="bg1"/>
                </a:solidFill>
                <a:latin typeface="Arial" charset="0"/>
              </a:rPr>
              <a:t>Objectifs de ces études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29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32" y="-27384"/>
            <a:ext cx="8458200" cy="466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2200" b="1" i="1" dirty="0" smtClean="0">
                <a:solidFill>
                  <a:schemeClr val="bg1"/>
                </a:solidFill>
                <a:latin typeface="Arial" charset="0"/>
              </a:rPr>
              <a:t>Poids des congrès et salons en Île-de-France</a:t>
            </a:r>
            <a:endParaRPr lang="fr-FR" sz="2200" b="1" i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031210" y="1412776"/>
            <a:ext cx="6853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des segments du tourisme en 2013 à Paris Île-de-France</a:t>
            </a:r>
            <a:endParaRPr lang="fr-F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99592" y="5559043"/>
            <a:ext cx="29819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 : INSEE, OTCP, CCI Paris Ile-de-France</a:t>
            </a:r>
            <a:endParaRPr lang="fr-FR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989200"/>
            <a:ext cx="702266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ccolade fermante 4"/>
          <p:cNvSpPr/>
          <p:nvPr/>
        </p:nvSpPr>
        <p:spPr>
          <a:xfrm>
            <a:off x="4788024" y="3609200"/>
            <a:ext cx="216024" cy="683896"/>
          </a:xfrm>
          <a:prstGeom prst="righ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076056" y="378904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79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7504" y="1124745"/>
            <a:ext cx="891222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hangingPunct="0">
              <a:tabLst>
                <a:tab pos="0" algn="l"/>
                <a:tab pos="914400" algn="l"/>
                <a:tab pos="1828800" algn="l"/>
                <a:tab pos="2741760" algn="l"/>
                <a:tab pos="3657600" algn="l"/>
                <a:tab pos="4572000" algn="l"/>
                <a:tab pos="5484960" algn="l"/>
                <a:tab pos="639936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buFont typeface="Wingdings" pitchFamily="2" charset="2"/>
              <a:buNone/>
            </a:pPr>
            <a:r>
              <a:rPr lang="fr-FR" altLang="fr-FR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</a:t>
            </a:r>
            <a:r>
              <a:rPr lang="fr-FR" altLang="fr-FR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1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Paris Île-de-France : 1ère place européenne et mondiale</a:t>
            </a:r>
            <a:r>
              <a:rPr lang="fr-FR" altLang="fr-FR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termes de surface d’exposition</a:t>
            </a:r>
            <a:r>
              <a:rPr lang="fr-FR" altLang="fr-FR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(plus de 680 000 m² de surface d'exposition brute couverte)</a:t>
            </a:r>
          </a:p>
          <a:p>
            <a:pPr>
              <a:buFont typeface="Wingdings" pitchFamily="2" charset="2"/>
              <a:buNone/>
            </a:pPr>
            <a:endParaRPr lang="fr-FR" alt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altLang="fr-FR" sz="1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Paris Nord Villepinte et Paris expo Porte de Versailles</a:t>
            </a:r>
            <a:r>
              <a:rPr lang="fr-FR" altLang="fr-FR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deux des plus grands sites d’exposition européens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6512" y="-27384"/>
            <a:ext cx="76083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altLang="fr-FR" sz="2000" b="1" i="1" dirty="0">
                <a:solidFill>
                  <a:schemeClr val="bg1"/>
                </a:solidFill>
                <a:latin typeface="Arial" charset="0"/>
              </a:rPr>
              <a:t>Paris Île-de-France, une </a:t>
            </a:r>
            <a:r>
              <a:rPr lang="fr-FR" altLang="fr-FR" sz="2000" b="1" i="1" dirty="0" smtClean="0">
                <a:solidFill>
                  <a:schemeClr val="bg1"/>
                </a:solidFill>
                <a:latin typeface="Arial" charset="0"/>
              </a:rPr>
              <a:t>offre d’infrastructures riche et variée</a:t>
            </a:r>
            <a:endParaRPr lang="fr-FR" altLang="fr-FR" sz="2000" b="1" i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1319" y="2709280"/>
            <a:ext cx="3822929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5" descr="C:\Users\jmnays\AppData\Local\Microsoft\Windows\Temporary Internet Files\Content.IE5\FLAPI3Q6\MP900362676[1]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9728" y="4900907"/>
            <a:ext cx="385392" cy="25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C:\Users\jmnays\AppData\Local\Microsoft\Windows\Temporary Internet Files\Content.IE5\FLAPI3Q6\MP900362676[1]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9728" y="5620987"/>
            <a:ext cx="385392" cy="25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C:\Users\jmnays\AppData\Local\Microsoft\Windows\Temporary Internet Files\Content.IE5\7FKFEY7J\MP900362833[1]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1720" y="5261632"/>
            <a:ext cx="383400" cy="2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7" descr="C:\Users\jmnays\AppData\Local\Microsoft\Windows\Temporary Internet Files\Content.IE5\B3C2JN9U\MP900362706[1].jpg"/>
          <p:cNvPicPr preferRelativeResize="0">
            <a:picLocks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1726" y="3461432"/>
            <a:ext cx="385200" cy="2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8" descr="C:\Users\jmnays\AppData\Local\Microsoft\Windows\Temporary Internet Files\Content.IE5\D3M19WAZ\MP900362682[1].jpg"/>
          <p:cNvPicPr preferRelativeResize="0">
            <a:picLocks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1726" y="3132704"/>
            <a:ext cx="385200" cy="2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C:\Users\jmnays\AppData\Local\Microsoft\Windows\Temporary Internet Files\Content.IE5\D3M19WAZ\MP900362682[1].jpg"/>
          <p:cNvPicPr preferRelativeResize="0">
            <a:picLocks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9920" y="3821472"/>
            <a:ext cx="385200" cy="2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C:\Users\jmnays\AppData\Local\Microsoft\Windows\Temporary Internet Files\Content.IE5\D3M19WAZ\MP900362682[1].jpg"/>
          <p:cNvPicPr preferRelativeResize="0">
            <a:picLocks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9920" y="4181512"/>
            <a:ext cx="385200" cy="2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8" descr="C:\Users\jmnays\AppData\Local\Microsoft\Windows\Temporary Internet Files\Content.IE5\D3M19WAZ\MP900362682[1].jpg"/>
          <p:cNvPicPr preferRelativeResize="0">
            <a:picLocks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9920" y="4541552"/>
            <a:ext cx="385200" cy="2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981757" y="4797152"/>
            <a:ext cx="1544522" cy="46166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rgbClr val="000099"/>
                </a:solidFill>
              </a:rPr>
              <a:t>6ème  parc </a:t>
            </a:r>
            <a:r>
              <a:rPr lang="fr-FR" sz="1200" b="1" dirty="0" smtClean="0">
                <a:solidFill>
                  <a:srgbClr val="000099"/>
                </a:solidFill>
              </a:rPr>
              <a:t>européen (7</a:t>
            </a:r>
            <a:r>
              <a:rPr lang="fr-FR" sz="1200" b="1" baseline="30000" dirty="0" smtClean="0">
                <a:solidFill>
                  <a:srgbClr val="000099"/>
                </a:solidFill>
              </a:rPr>
              <a:t>ème</a:t>
            </a:r>
            <a:r>
              <a:rPr lang="fr-FR" sz="1200" b="1" dirty="0" smtClean="0">
                <a:solidFill>
                  <a:srgbClr val="000099"/>
                </a:solidFill>
              </a:rPr>
              <a:t> mondial) </a:t>
            </a:r>
            <a:endParaRPr lang="fr-FR" sz="1200" b="1" dirty="0">
              <a:solidFill>
                <a:srgbClr val="000099"/>
              </a:solidFill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933718" y="5517232"/>
            <a:ext cx="1584175" cy="64633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rgbClr val="000099"/>
                </a:solidFill>
              </a:rPr>
              <a:t>8</a:t>
            </a:r>
            <a:r>
              <a:rPr lang="fr-FR" sz="1200" b="1" dirty="0" smtClean="0">
                <a:solidFill>
                  <a:srgbClr val="000099"/>
                </a:solidFill>
              </a:rPr>
              <a:t>ème parc </a:t>
            </a:r>
            <a:r>
              <a:rPr lang="fr-FR" sz="1200" b="1" dirty="0">
                <a:solidFill>
                  <a:srgbClr val="000099"/>
                </a:solidFill>
              </a:rPr>
              <a:t>européen </a:t>
            </a:r>
            <a:r>
              <a:rPr lang="fr-FR" sz="1200" b="1" dirty="0" smtClean="0">
                <a:solidFill>
                  <a:srgbClr val="000099"/>
                </a:solidFill>
              </a:rPr>
              <a:t>(11</a:t>
            </a:r>
            <a:r>
              <a:rPr lang="fr-FR" sz="1200" b="1" baseline="30000" dirty="0" smtClean="0">
                <a:solidFill>
                  <a:srgbClr val="000099"/>
                </a:solidFill>
              </a:rPr>
              <a:t>ème</a:t>
            </a:r>
            <a:r>
              <a:rPr lang="fr-FR" sz="1200" b="1" dirty="0" smtClean="0">
                <a:solidFill>
                  <a:srgbClr val="000099"/>
                </a:solidFill>
              </a:rPr>
              <a:t>  mondial)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Rénovation lancée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34" name="Flèche vers le haut 33"/>
          <p:cNvSpPr/>
          <p:nvPr/>
        </p:nvSpPr>
        <p:spPr>
          <a:xfrm rot="5400000">
            <a:off x="2622344" y="4837247"/>
            <a:ext cx="205466" cy="381477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Flèche vers le haut 34"/>
          <p:cNvSpPr/>
          <p:nvPr/>
        </p:nvSpPr>
        <p:spPr>
          <a:xfrm rot="5400000">
            <a:off x="2614284" y="5557327"/>
            <a:ext cx="205466" cy="381477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808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305175" y="390525"/>
            <a:ext cx="5348288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r>
              <a:rPr lang="fr-F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fr-F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fr-F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fr-F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fr-F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fr-F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fr-FR" sz="2000" dirty="0" smtClean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32" y="-27384"/>
            <a:ext cx="8458200" cy="466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2200" b="1" i="1" dirty="0" smtClean="0">
                <a:solidFill>
                  <a:schemeClr val="bg1"/>
                </a:solidFill>
                <a:latin typeface="Arial" charset="0"/>
              </a:rPr>
              <a:t>Activité des salons à Paris Île-de-France et en France</a:t>
            </a:r>
            <a:endParaRPr lang="fr-FR" sz="2200" b="1" i="1" baseline="300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3190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496" y="1056793"/>
            <a:ext cx="9108504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lvl="4" algn="ctr"/>
            <a:r>
              <a:rPr lang="fr-F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Île-de-France</a:t>
            </a: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sz="5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Près de 400 </a:t>
            </a:r>
            <a:r>
              <a:rPr lang="fr-FR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salons</a:t>
            </a:r>
            <a:r>
              <a:rPr 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an</a:t>
            </a: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sz="5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Avec près de 50 salons de plus de 500 exposants</a:t>
            </a:r>
            <a:r>
              <a:rPr lang="fr-F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Paris est leader mondial dans l’accueil de salons internationaux devant Las Vegas, Tokyo et Moscou.</a:t>
            </a: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sz="5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97 000 </a:t>
            </a:r>
            <a:r>
              <a:rPr lang="fr-FR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exposants</a:t>
            </a:r>
            <a:r>
              <a:rPr 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dont </a:t>
            </a:r>
            <a:r>
              <a:rPr 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26 % d’étrangers</a:t>
            </a:r>
          </a:p>
          <a:p>
            <a:pPr marL="0" lvl="4"/>
            <a:endParaRPr lang="fr-FR" sz="5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8,8 </a:t>
            </a:r>
            <a:r>
              <a:rPr lang="fr-FR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millions de visiteurs</a:t>
            </a:r>
            <a:r>
              <a:rPr 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dont </a:t>
            </a:r>
            <a:r>
              <a:rPr 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7 % d’étrangers </a:t>
            </a: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ctr"/>
            <a:r>
              <a:rPr lang="fr-FR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France</a:t>
            </a: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sz="5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 de 1 100 salons</a:t>
            </a:r>
            <a:r>
              <a:rPr lang="fr-F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an</a:t>
            </a: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sz="5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près de 80 salons de plus de 500 exposants</a:t>
            </a:r>
            <a:r>
              <a:rPr 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 France est le 4</a:t>
            </a:r>
            <a:r>
              <a:rPr lang="fr-FR" baseline="30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pays au monde accueillant des salons internationaux derrière l’Allemagne, les Etats-Unis et la Chine. </a:t>
            </a: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sz="5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226 000 exposants</a:t>
            </a:r>
            <a:r>
              <a:rPr 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dont 17 % d’étrangers</a:t>
            </a: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sz="5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millions de visiteurs</a:t>
            </a:r>
            <a:r>
              <a:rPr 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dont 3 % </a:t>
            </a:r>
            <a:r>
              <a:rPr 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d’étrangers</a:t>
            </a:r>
            <a:endParaRPr 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496" y="6165884"/>
            <a:ext cx="37914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 : CCI Paris Ile-de-France, OJS, EXPO’STAT, EXPOCERT, INFORA</a:t>
            </a:r>
            <a:endParaRPr lang="fr-FR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94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305175" y="390525"/>
            <a:ext cx="5348288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r>
              <a:rPr lang="fr-F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fr-F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fr-F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fr-F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fr-F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fr-F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fr-FR" sz="2000" dirty="0" smtClean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32" y="-27384"/>
            <a:ext cx="8458200" cy="466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2200" b="1" i="1" dirty="0" smtClean="0">
                <a:solidFill>
                  <a:schemeClr val="bg1"/>
                </a:solidFill>
                <a:latin typeface="Arial" charset="0"/>
              </a:rPr>
              <a:t>Activité des congrès à Paris Île-de-France et en France</a:t>
            </a:r>
            <a:endParaRPr lang="fr-FR" sz="2200" b="1" i="1" baseline="300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3190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496" y="1276012"/>
            <a:ext cx="9108504" cy="460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lvl="4" algn="ctr"/>
            <a:r>
              <a:rPr lang="fr-F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Île-de-France</a:t>
            </a: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 de 1 050 congrès</a:t>
            </a:r>
            <a:r>
              <a:rPr lang="fr-F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an</a:t>
            </a: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plus de 200 congrès internationaux</a:t>
            </a:r>
            <a:r>
              <a:rPr 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accueillis, Paris Île-de-France se classe en première place devant Madrid, Vienne et Barcelone (classement ICCA 2013).</a:t>
            </a: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 de 750 000 congressistes</a:t>
            </a:r>
            <a:r>
              <a:rPr lang="fr-F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dont 31 % d’étrangers </a:t>
            </a: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ctr"/>
            <a:r>
              <a:rPr lang="fr-FR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France</a:t>
            </a: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2 800 congrès</a:t>
            </a:r>
            <a:r>
              <a:rPr lang="fr-F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an</a:t>
            </a: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sz="5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endParaRPr lang="fr-F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4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1,6 millions de congressistes</a:t>
            </a:r>
            <a:r>
              <a:rPr lang="fr-F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dont </a:t>
            </a:r>
            <a:r>
              <a:rPr 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d’étrangers</a:t>
            </a:r>
            <a:endParaRPr 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12273" y="6078488"/>
            <a:ext cx="4964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 : Office du Tourisme et des Congrès de Paris (OTCP), OJS, CCI Paris Ile-de-France, ICCA</a:t>
            </a:r>
            <a:endParaRPr lang="fr-FR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6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219075" y="1856501"/>
            <a:ext cx="87058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-342900" algn="just">
              <a:buFont typeface="Wingdings" pitchFamily="2" charset="2"/>
              <a:buChar char="Ø"/>
            </a:pPr>
            <a:r>
              <a:rPr lang="fr-FR" sz="22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200" b="1" u="sng" dirty="0">
                <a:solidFill>
                  <a:schemeClr val="tx2"/>
                </a:solidFill>
                <a:latin typeface="Arial" charset="0"/>
              </a:rPr>
              <a:t>Réalisation d’une </a:t>
            </a:r>
            <a:r>
              <a:rPr lang="fr-FR" sz="2200" b="1" u="sng" dirty="0" smtClean="0">
                <a:solidFill>
                  <a:schemeClr val="tx2"/>
                </a:solidFill>
                <a:latin typeface="Arial" charset="0"/>
              </a:rPr>
              <a:t>étude partenariale (convention </a:t>
            </a:r>
            <a:r>
              <a:rPr lang="fr-FR" sz="2200" b="1" u="sng" dirty="0">
                <a:solidFill>
                  <a:schemeClr val="tx2"/>
                </a:solidFill>
                <a:latin typeface="Arial" charset="0"/>
              </a:rPr>
              <a:t>entre </a:t>
            </a:r>
            <a:r>
              <a:rPr lang="fr-FR" sz="2200" b="1" u="sng" dirty="0" smtClean="0">
                <a:solidFill>
                  <a:schemeClr val="tx2"/>
                </a:solidFill>
                <a:latin typeface="Arial" charset="0"/>
              </a:rPr>
              <a:t>partenaires).</a:t>
            </a:r>
          </a:p>
          <a:p>
            <a:pPr algn="just"/>
            <a:endParaRPr lang="fr-FR" sz="2200" b="1" u="sng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2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200" b="1" u="sng" dirty="0">
                <a:solidFill>
                  <a:schemeClr val="tx2"/>
                </a:solidFill>
                <a:latin typeface="Arial" charset="0"/>
              </a:rPr>
              <a:t>Financement</a:t>
            </a:r>
            <a:r>
              <a:rPr lang="fr-FR" sz="22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200" dirty="0">
                <a:solidFill>
                  <a:schemeClr val="tx2"/>
                </a:solidFill>
                <a:latin typeface="Arial" charset="0"/>
              </a:rPr>
              <a:t>porté par </a:t>
            </a: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CCI Paris Ile-de-France, UNIMEV, OJS</a:t>
            </a:r>
            <a:r>
              <a:rPr lang="fr-FR" sz="2200" dirty="0">
                <a:solidFill>
                  <a:schemeClr val="tx2"/>
                </a:solidFill>
                <a:latin typeface="Arial" charset="0"/>
              </a:rPr>
              <a:t>, </a:t>
            </a: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Comité </a:t>
            </a:r>
            <a:r>
              <a:rPr lang="fr-FR" sz="2200" dirty="0">
                <a:solidFill>
                  <a:schemeClr val="tx2"/>
                </a:solidFill>
                <a:latin typeface="Arial" charset="0"/>
              </a:rPr>
              <a:t>des Expositions de Paris (CEP), VIPARIS, </a:t>
            </a: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Direction Générale des Entreprises </a:t>
            </a:r>
            <a:r>
              <a:rPr lang="fr-FR" sz="2200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DGE), Atout France et France Congrès.</a:t>
            </a:r>
          </a:p>
          <a:p>
            <a:pPr algn="just"/>
            <a:endParaRPr lang="fr-FR" sz="2200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2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200" b="1" u="sng" dirty="0">
                <a:solidFill>
                  <a:schemeClr val="tx2"/>
                </a:solidFill>
                <a:latin typeface="Arial" charset="0"/>
              </a:rPr>
              <a:t>Coordination et ingénierie</a:t>
            </a:r>
            <a:r>
              <a:rPr lang="fr-FR" sz="22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(élaboration </a:t>
            </a:r>
            <a:r>
              <a:rPr lang="fr-FR" sz="2200" dirty="0">
                <a:solidFill>
                  <a:schemeClr val="tx2"/>
                </a:solidFill>
                <a:latin typeface="Arial" charset="0"/>
              </a:rPr>
              <a:t>des questionnaires, suivi des enquêtes, analyse et </a:t>
            </a: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rédaction </a:t>
            </a:r>
            <a:r>
              <a:rPr lang="fr-FR" sz="2200" dirty="0">
                <a:solidFill>
                  <a:schemeClr val="tx2"/>
                </a:solidFill>
                <a:latin typeface="Arial" charset="0"/>
              </a:rPr>
              <a:t>de l’étude…) </a:t>
            </a: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réalisées par </a:t>
            </a:r>
            <a:r>
              <a:rPr lang="fr-FR" sz="2200" dirty="0">
                <a:solidFill>
                  <a:schemeClr val="tx2"/>
                </a:solidFill>
                <a:latin typeface="Arial" charset="0"/>
              </a:rPr>
              <a:t>le département tourisme, congrès et salons </a:t>
            </a: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de </a:t>
            </a:r>
            <a:r>
              <a:rPr lang="fr-FR" sz="2200" dirty="0">
                <a:solidFill>
                  <a:schemeClr val="tx2"/>
                </a:solidFill>
                <a:latin typeface="Arial" charset="0"/>
              </a:rPr>
              <a:t>la </a:t>
            </a: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CCI Paris Ile-de-France.</a:t>
            </a:r>
          </a:p>
          <a:p>
            <a:pPr algn="just">
              <a:buFont typeface="Wingdings" pitchFamily="2" charset="2"/>
              <a:buChar char="Ø"/>
            </a:pPr>
            <a:endParaRPr lang="fr-FR" sz="2200" dirty="0">
              <a:solidFill>
                <a:schemeClr val="tx2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fr-FR" sz="2200" b="1" u="sng" dirty="0" smtClean="0">
                <a:solidFill>
                  <a:schemeClr val="tx2"/>
                </a:solidFill>
                <a:latin typeface="Arial" charset="0"/>
              </a:rPr>
              <a:t>Une méthodologie </a:t>
            </a:r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issue et validée par la DGE</a:t>
            </a:r>
            <a:endParaRPr lang="fr-FR" sz="2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6675" y="-27384"/>
            <a:ext cx="9144000" cy="384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b="1" i="1" dirty="0">
                <a:solidFill>
                  <a:schemeClr val="bg1"/>
                </a:solidFill>
                <a:latin typeface="Arial" charset="0"/>
              </a:rPr>
              <a:t>Une </a:t>
            </a:r>
            <a:r>
              <a:rPr lang="fr-FR" b="1" i="1" dirty="0" smtClean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fr-FR" b="1" i="1" baseline="30000" dirty="0" smtClean="0">
                <a:solidFill>
                  <a:schemeClr val="bg1"/>
                </a:solidFill>
                <a:latin typeface="Arial" charset="0"/>
              </a:rPr>
              <a:t>ère</a:t>
            </a:r>
            <a:r>
              <a:rPr lang="fr-FR" b="1" i="1" dirty="0" smtClean="0">
                <a:solidFill>
                  <a:schemeClr val="bg1"/>
                </a:solidFill>
                <a:latin typeface="Arial" charset="0"/>
              </a:rPr>
              <a:t> démarche </a:t>
            </a:r>
            <a:r>
              <a:rPr lang="fr-FR" b="1" i="1" dirty="0">
                <a:solidFill>
                  <a:schemeClr val="bg1"/>
                </a:solidFill>
                <a:latin typeface="Arial" charset="0"/>
              </a:rPr>
              <a:t>partenariale engagée en </a:t>
            </a:r>
            <a:r>
              <a:rPr lang="fr-FR" b="1" i="1" dirty="0" smtClean="0">
                <a:solidFill>
                  <a:schemeClr val="bg1"/>
                </a:solidFill>
                <a:latin typeface="Arial" charset="0"/>
              </a:rPr>
              <a:t>2011 (</a:t>
            </a:r>
            <a:r>
              <a:rPr lang="fr-FR" b="1" i="1" u="sng" dirty="0" smtClean="0">
                <a:solidFill>
                  <a:schemeClr val="bg1"/>
                </a:solidFill>
                <a:latin typeface="Arial" charset="0"/>
              </a:rPr>
              <a:t>et actualisée tous les ans </a:t>
            </a:r>
            <a:r>
              <a:rPr lang="fr-FR" b="1" i="1" dirty="0" smtClean="0">
                <a:solidFill>
                  <a:schemeClr val="bg1"/>
                </a:solidFill>
                <a:latin typeface="Arial" charset="0"/>
              </a:rPr>
              <a:t>)</a:t>
            </a:r>
            <a:r>
              <a:rPr lang="fr-FR" sz="2200" b="1" i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fr-FR" sz="2200" b="1" i="1" dirty="0">
                <a:solidFill>
                  <a:schemeClr val="bg1"/>
                </a:solidFill>
                <a:latin typeface="Arial" charset="0"/>
              </a:rPr>
            </a:br>
            <a:r>
              <a:rPr lang="fr-FR" sz="2200" b="1" i="1" dirty="0">
                <a:solidFill>
                  <a:schemeClr val="bg1"/>
                </a:solidFill>
                <a:latin typeface="Arial" charset="0"/>
              </a:rPr>
              <a:t>sur le segment des salons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136904" cy="65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3190"/>
            <a:ext cx="9144000" cy="58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739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7740</TotalTime>
  <Words>1602</Words>
  <Application>Microsoft Office PowerPoint</Application>
  <PresentationFormat>Affichage à l'écran (4:3)</PresentationFormat>
  <Paragraphs>197</Paragraphs>
  <Slides>20</Slides>
  <Notes>17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Standard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</vt:lpstr>
      <vt:lpstr>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L’accueil des grands événements : Le Grand Paris face à une concurrence féroce » OU « Les Grands événements : un moteur pour le développement économique et touristique du Grand Paris » OU « Les grands événements ont-ils encore un avenir en Île-de-France ? »    OU... ? Assemblée Générale CCI Paris Île-de-France  Jeudi 12 septembre 2013</dc:title>
  <dc:creator>BOUDOT Alexandra</dc:creator>
  <cp:lastModifiedBy>Jean-Marie NAYS</cp:lastModifiedBy>
  <cp:revision>371</cp:revision>
  <cp:lastPrinted>2015-04-09T09:00:16Z</cp:lastPrinted>
  <dcterms:modified xsi:type="dcterms:W3CDTF">2015-04-24T15:28:41Z</dcterms:modified>
</cp:coreProperties>
</file>